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304" r:id="rId3"/>
    <p:sldId id="291" r:id="rId4"/>
    <p:sldId id="292" r:id="rId5"/>
    <p:sldId id="540" r:id="rId6"/>
    <p:sldId id="411" r:id="rId7"/>
    <p:sldId id="556" r:id="rId8"/>
    <p:sldId id="305" r:id="rId9"/>
    <p:sldId id="293" r:id="rId10"/>
    <p:sldId id="306" r:id="rId11"/>
    <p:sldId id="300" r:id="rId12"/>
    <p:sldId id="296" r:id="rId13"/>
    <p:sldId id="312" r:id="rId14"/>
    <p:sldId id="313" r:id="rId15"/>
    <p:sldId id="342" r:id="rId16"/>
    <p:sldId id="343" r:id="rId17"/>
    <p:sldId id="345" r:id="rId18"/>
    <p:sldId id="344" r:id="rId19"/>
    <p:sldId id="574" r:id="rId20"/>
    <p:sldId id="553" r:id="rId21"/>
    <p:sldId id="311" r:id="rId22"/>
    <p:sldId id="329" r:id="rId23"/>
    <p:sldId id="330" r:id="rId24"/>
    <p:sldId id="331" r:id="rId25"/>
    <p:sldId id="332" r:id="rId26"/>
    <p:sldId id="333" r:id="rId27"/>
    <p:sldId id="303" r:id="rId28"/>
    <p:sldId id="334" r:id="rId29"/>
    <p:sldId id="340" r:id="rId30"/>
    <p:sldId id="341" r:id="rId31"/>
    <p:sldId id="335" r:id="rId32"/>
    <p:sldId id="336" r:id="rId33"/>
    <p:sldId id="337" r:id="rId34"/>
    <p:sldId id="338" r:id="rId35"/>
    <p:sldId id="339" r:id="rId36"/>
    <p:sldId id="346" r:id="rId37"/>
    <p:sldId id="347" r:id="rId38"/>
    <p:sldId id="308" r:id="rId39"/>
    <p:sldId id="307" r:id="rId40"/>
    <p:sldId id="301" r:id="rId41"/>
    <p:sldId id="302" r:id="rId42"/>
    <p:sldId id="258" r:id="rId43"/>
  </p:sldIdLst>
  <p:sldSz cx="11522075" cy="6480175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>
          <p15:clr>
            <a:srgbClr val="A4A3A4"/>
          </p15:clr>
        </p15:guide>
        <p15:guide id="2" pos="362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0" autoAdjust="0"/>
    <p:restoredTop sz="94660"/>
  </p:normalViewPr>
  <p:slideViewPr>
    <p:cSldViewPr>
      <p:cViewPr varScale="1">
        <p:scale>
          <a:sx n="121" d="100"/>
          <a:sy n="121" d="100"/>
        </p:scale>
        <p:origin x="156" y="108"/>
      </p:cViewPr>
      <p:guideLst>
        <p:guide orient="horz" pos="2041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92F93-9861-4E6B-90ED-D2DD6193D494}" type="datetimeFigureOut">
              <a:rPr lang="zh-CN" altLang="en-US" smtClean="0"/>
              <a:t>2018/4/8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44CAE9-E103-4124-B045-6E8BE434DE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247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>
            <a:extLst>
              <a:ext uri="{FF2B5EF4-FFF2-40B4-BE49-F238E27FC236}">
                <a16:creationId xmlns:a16="http://schemas.microsoft.com/office/drawing/2014/main" id="{AA241CDF-82C7-43A3-8491-47C7B4E6343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备注占位符 2">
            <a:extLst>
              <a:ext uri="{FF2B5EF4-FFF2-40B4-BE49-F238E27FC236}">
                <a16:creationId xmlns:a16="http://schemas.microsoft.com/office/drawing/2014/main" id="{2345A507-A0CE-44B7-AF33-745516A0A9A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特来电的大数据平台全部建立在微软的</a:t>
            </a:r>
            <a:r>
              <a:rPr lang="en-US" altLang="zh-CN"/>
              <a:t>Azue </a:t>
            </a:r>
            <a:r>
              <a:rPr lang="zh-CN" altLang="en-US"/>
              <a:t>云服务之上，在</a:t>
            </a:r>
            <a:r>
              <a:rPr lang="en-US" altLang="zh-CN"/>
              <a:t>1.0</a:t>
            </a:r>
            <a:r>
              <a:rPr lang="zh-CN" altLang="en-US"/>
              <a:t>版本，使用</a:t>
            </a:r>
            <a:r>
              <a:rPr lang="en-US" altLang="zh-CN"/>
              <a:t>Azue HDInsight PaaS</a:t>
            </a:r>
            <a:r>
              <a:rPr lang="zh-CN" altLang="en-US"/>
              <a:t>服务，在此期间，基于成本分析对比、自动化运维管理、二次扩展可操作性等各种因素的考虑，我们放弃了</a:t>
            </a:r>
            <a:r>
              <a:rPr lang="en-US" altLang="zh-CN"/>
              <a:t>HDInsight</a:t>
            </a:r>
            <a:r>
              <a:rPr lang="zh-CN" altLang="en-US"/>
              <a:t>，改为基于</a:t>
            </a:r>
            <a:r>
              <a:rPr lang="en-US" altLang="zh-CN"/>
              <a:t>Azue VM</a:t>
            </a:r>
            <a:r>
              <a:rPr lang="zh-CN" altLang="en-US"/>
              <a:t>自建集群。</a:t>
            </a:r>
            <a:endParaRPr lang="en-US" altLang="zh-CN"/>
          </a:p>
          <a:p>
            <a:r>
              <a:rPr lang="zh-CN" altLang="en-US"/>
              <a:t>在</a:t>
            </a:r>
            <a:r>
              <a:rPr lang="en-US" altLang="zh-CN"/>
              <a:t>IaaS</a:t>
            </a:r>
            <a:r>
              <a:rPr lang="zh-CN" altLang="en-US"/>
              <a:t>层之上，选用 </a:t>
            </a:r>
            <a:r>
              <a:rPr lang="en-US" altLang="zh-CN"/>
              <a:t>hadoop</a:t>
            </a:r>
            <a:r>
              <a:rPr lang="zh-CN" altLang="en-US"/>
              <a:t>生态开源的组件和服务 配合二次开发，提供如图中间部分的几套核心引擎，包含特来电大数据计算引擎、流式</a:t>
            </a:r>
            <a:r>
              <a:rPr lang="en-US" altLang="zh-CN"/>
              <a:t>olap</a:t>
            </a:r>
            <a:r>
              <a:rPr lang="zh-CN" altLang="en-US"/>
              <a:t>分析引擎、</a:t>
            </a:r>
            <a:r>
              <a:rPr lang="en-US" altLang="zh-CN"/>
              <a:t>nosql</a:t>
            </a:r>
            <a:r>
              <a:rPr lang="zh-CN" altLang="en-US"/>
              <a:t>分布式数据、即席查询 及机器学习引擎等。</a:t>
            </a:r>
            <a:endParaRPr lang="en-US" altLang="zh-CN"/>
          </a:p>
          <a:p>
            <a:r>
              <a:rPr lang="zh-CN" altLang="en-US"/>
              <a:t>为了降低业务开发难度，在核心引擎之上，提供可视化</a:t>
            </a:r>
            <a:r>
              <a:rPr lang="en-US" altLang="zh-CN"/>
              <a:t>IDE</a:t>
            </a:r>
            <a:r>
              <a:rPr lang="zh-CN" altLang="en-US"/>
              <a:t>环境，包含：针对不同集群类</a:t>
            </a:r>
            <a:r>
              <a:rPr lang="en-US" altLang="zh-CN"/>
              <a:t>SQL</a:t>
            </a:r>
            <a:r>
              <a:rPr lang="zh-CN" altLang="en-US"/>
              <a:t>数据查询预览工具，</a:t>
            </a:r>
            <a:r>
              <a:rPr lang="en-US" altLang="zh-CN"/>
              <a:t>web</a:t>
            </a:r>
            <a:r>
              <a:rPr lang="zh-CN" altLang="en-US"/>
              <a:t>化</a:t>
            </a:r>
            <a:r>
              <a:rPr lang="en-US" altLang="zh-CN"/>
              <a:t>ETL</a:t>
            </a:r>
            <a:r>
              <a:rPr lang="zh-CN" altLang="en-US"/>
              <a:t>集成工具，</a:t>
            </a:r>
            <a:r>
              <a:rPr lang="en-US" altLang="zh-CN"/>
              <a:t>workflow</a:t>
            </a:r>
            <a:r>
              <a:rPr lang="zh-CN" altLang="en-US"/>
              <a:t>设计、调度管理等。</a:t>
            </a:r>
            <a:endParaRPr lang="en-US" altLang="zh-CN"/>
          </a:p>
          <a:p>
            <a:r>
              <a:rPr lang="zh-CN" altLang="en-US"/>
              <a:t>随着业务的不断增长，集群规模也从</a:t>
            </a:r>
            <a:r>
              <a:rPr lang="en-US" altLang="zh-CN"/>
              <a:t>2016</a:t>
            </a:r>
            <a:r>
              <a:rPr lang="zh-CN" altLang="en-US"/>
              <a:t>年的不足百台扩展至当前的</a:t>
            </a:r>
            <a:r>
              <a:rPr lang="en-US" altLang="zh-CN"/>
              <a:t>500+</a:t>
            </a:r>
            <a:r>
              <a:rPr lang="zh-CN" altLang="en-US"/>
              <a:t>，那么对于集群的自动化管理是迫切需要解决的问题，看右边部分，基于开源的</a:t>
            </a:r>
            <a:r>
              <a:rPr lang="en-US" altLang="zh-CN"/>
              <a:t>ambari</a:t>
            </a:r>
            <a:r>
              <a:rPr lang="zh-CN" altLang="en-US"/>
              <a:t>框架，通过二次开发扩展，基本完成集安装、监控、管理于一体的集群监管平台。</a:t>
            </a:r>
            <a:endParaRPr lang="en-US" altLang="zh-CN"/>
          </a:p>
          <a:p>
            <a:r>
              <a:rPr lang="zh-CN" altLang="en-US"/>
              <a:t>同样的道理，</a:t>
            </a:r>
            <a:r>
              <a:rPr lang="en-US" altLang="zh-CN"/>
              <a:t>2016</a:t>
            </a:r>
            <a:r>
              <a:rPr lang="zh-CN" altLang="en-US"/>
              <a:t>年累计的数据存储总量也就</a:t>
            </a:r>
            <a:r>
              <a:rPr lang="en-US" altLang="zh-CN"/>
              <a:t>2T</a:t>
            </a:r>
            <a:r>
              <a:rPr lang="zh-CN" altLang="en-US"/>
              <a:t>左右，那当前我们一天的数据量已接近</a:t>
            </a:r>
            <a:r>
              <a:rPr lang="en-US" altLang="zh-CN"/>
              <a:t>3T, </a:t>
            </a:r>
            <a:r>
              <a:rPr lang="zh-CN" altLang="en-US"/>
              <a:t>在坐的各位大佬中有做销售的应该明白，光数据存储的费用，基本上呈火箭式速度增长，光从成本这个角度来考虑，我们不得不面对数据的全生命周期管理， 也即对应着左边我们自主研发的大数据治理平台。</a:t>
            </a:r>
            <a:endParaRPr lang="en-US" altLang="zh-CN"/>
          </a:p>
          <a:p>
            <a:r>
              <a:rPr lang="zh-CN" altLang="en-US"/>
              <a:t>在底层平台之上，主要对外的应用包含有：对于系统开发与管理人员，主要提供集群监控管理、计算平台，治理平台，智能分析与可视化平台。</a:t>
            </a:r>
            <a:endParaRPr lang="en-US" altLang="zh-CN"/>
          </a:p>
          <a:p>
            <a:r>
              <a:rPr lang="zh-CN" altLang="en-US"/>
              <a:t>说了这么多，主要解决的就是一个问题，在稳定的集群之上，满足</a:t>
            </a:r>
            <a:r>
              <a:rPr lang="en-US" altLang="zh-CN"/>
              <a:t>60%-70%</a:t>
            </a:r>
            <a:r>
              <a:rPr lang="zh-CN" altLang="en-US"/>
              <a:t>的应用开发能通过可视化配置、零编码的方式来完成。</a:t>
            </a:r>
          </a:p>
          <a:p>
            <a:endParaRPr lang="zh-CN" altLang="en-US"/>
          </a:p>
        </p:txBody>
      </p:sp>
      <p:sp>
        <p:nvSpPr>
          <p:cNvPr id="21508" name="日期占位符 3">
            <a:extLst>
              <a:ext uri="{FF2B5EF4-FFF2-40B4-BE49-F238E27FC236}">
                <a16:creationId xmlns:a16="http://schemas.microsoft.com/office/drawing/2014/main" id="{1F1ADFD8-99AB-4DA9-BA4A-DE6622023006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FD36EA03-6F74-4D55-B1AF-8BF343879C9E}" type="datetime1">
              <a:rPr lang="zh-CN" altLang="en-US" sz="1200"/>
              <a:pPr algn="r"/>
              <a:t>2018/4/8</a:t>
            </a:fld>
            <a:endParaRPr lang="en-US" altLang="zh-CN" sz="1200"/>
          </a:p>
        </p:txBody>
      </p:sp>
      <p:sp>
        <p:nvSpPr>
          <p:cNvPr id="21509" name="灯片编号占位符 4">
            <a:extLst>
              <a:ext uri="{FF2B5EF4-FFF2-40B4-BE49-F238E27FC236}">
                <a16:creationId xmlns:a16="http://schemas.microsoft.com/office/drawing/2014/main" id="{C8FB9BAC-6080-4B23-A530-CB99FFDEB371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E4E63E3-7987-4848-9584-51DE913957B4}" type="slidenum">
              <a:rPr lang="en-US" altLang="zh-CN" sz="1200"/>
              <a:pPr algn="r"/>
              <a:t>5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1136806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幻灯片图像占位符 1">
            <a:extLst>
              <a:ext uri="{FF2B5EF4-FFF2-40B4-BE49-F238E27FC236}">
                <a16:creationId xmlns:a16="http://schemas.microsoft.com/office/drawing/2014/main" id="{1179B130-9F9B-4DFC-AC5D-1299FDA8441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1491" name="备注占位符 2">
            <a:extLst>
              <a:ext uri="{FF2B5EF4-FFF2-40B4-BE49-F238E27FC236}">
                <a16:creationId xmlns:a16="http://schemas.microsoft.com/office/drawing/2014/main" id="{93AAB73E-C306-40A0-9386-07A3E95CF9D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191492" name="日期占位符 3">
            <a:extLst>
              <a:ext uri="{FF2B5EF4-FFF2-40B4-BE49-F238E27FC236}">
                <a16:creationId xmlns:a16="http://schemas.microsoft.com/office/drawing/2014/main" id="{A25E7424-1702-427B-A8E4-F2AB7EB280D7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CAE3E04C-9758-40DE-A9A9-F345FEDAE956}" type="datetime1">
              <a:rPr lang="zh-CN" altLang="en-US" sz="1200"/>
              <a:pPr algn="r"/>
              <a:t>2018/4/8</a:t>
            </a:fld>
            <a:endParaRPr lang="en-US" altLang="zh-CN" sz="1200"/>
          </a:p>
        </p:txBody>
      </p:sp>
      <p:sp>
        <p:nvSpPr>
          <p:cNvPr id="191493" name="灯片编号占位符 4">
            <a:extLst>
              <a:ext uri="{FF2B5EF4-FFF2-40B4-BE49-F238E27FC236}">
                <a16:creationId xmlns:a16="http://schemas.microsoft.com/office/drawing/2014/main" id="{879F7BE1-C18F-43C1-A73A-AF6A0126BF24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27E73666-6B30-4EF2-B163-F67AA78F8718}" type="slidenum">
              <a:rPr lang="en-US" altLang="zh-CN" sz="1200"/>
              <a:pPr algn="r"/>
              <a:t>39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3317455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6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CN" altLang="en-US">
                <a:latin typeface="Arial" panose="020B0604020202020204" pitchFamily="34" charset="0"/>
              </a:rPr>
              <a:t>工作汇总</a:t>
            </a:r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16387" name="日期占位符 3"/>
          <p:cNvSpPr txBox="1">
            <a:spLocks noGrp="1"/>
          </p:cNvSpPr>
          <p:nvPr/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34FDA2F0-84D8-4DB5-B0D1-231C7FA3AF81}" type="datetime1">
              <a:rPr lang="zh-CN" altLang="en-US" sz="1200"/>
              <a:pPr algn="r"/>
              <a:t>2018/4/8</a:t>
            </a:fld>
            <a:endParaRPr lang="en-US" altLang="zh-CN" sz="1200"/>
          </a:p>
        </p:txBody>
      </p:sp>
      <p:sp>
        <p:nvSpPr>
          <p:cNvPr id="16388" name="灯片编号占位符 4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ACA87971-2589-497E-8EC7-C85D5DB55641}" type="slidenum">
              <a:rPr lang="en-US" altLang="zh-CN" sz="1200"/>
              <a:pPr algn="r"/>
              <a:t>40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12865426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0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CN" altLang="en-US">
                <a:latin typeface="Arial" panose="020B0604020202020204" pitchFamily="34" charset="0"/>
              </a:rPr>
              <a:t>工作汇总</a:t>
            </a:r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12291" name="日期占位符 3"/>
          <p:cNvSpPr txBox="1">
            <a:spLocks noGrp="1"/>
          </p:cNvSpPr>
          <p:nvPr/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E713329E-F436-498D-82D7-9AD232B5BE98}" type="datetime1">
              <a:rPr lang="zh-CN" altLang="en-US" sz="1200"/>
              <a:pPr algn="r"/>
              <a:t>2018/4/8</a:t>
            </a:fld>
            <a:endParaRPr lang="en-US" altLang="zh-CN" sz="1200"/>
          </a:p>
        </p:txBody>
      </p:sp>
      <p:sp>
        <p:nvSpPr>
          <p:cNvPr id="12292" name="灯片编号占位符 4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13C2F64C-EB25-4A3E-8CD2-48DF73D9AE66}" type="slidenum">
              <a:rPr lang="en-US" altLang="zh-CN" sz="1200"/>
              <a:pPr algn="r"/>
              <a:t>41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596849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>
            <a:extLst>
              <a:ext uri="{FF2B5EF4-FFF2-40B4-BE49-F238E27FC236}">
                <a16:creationId xmlns:a16="http://schemas.microsoft.com/office/drawing/2014/main" id="{F2987692-15A4-4D2C-A950-95ED0CE1CD1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备注占位符 2">
            <a:extLst>
              <a:ext uri="{FF2B5EF4-FFF2-40B4-BE49-F238E27FC236}">
                <a16:creationId xmlns:a16="http://schemas.microsoft.com/office/drawing/2014/main" id="{F118583D-0882-4B82-AAA3-86695DF3D5E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为了达成整个完整的架构体系，在技术选型上，以开源为主，结合实际业务，辅以不同程度的二次开发。</a:t>
            </a:r>
            <a:r>
              <a:rPr lang="zh-CN" altLang="zh-CN"/>
              <a:t>遵从“大处着眼，小处着手”的原则</a:t>
            </a:r>
            <a:r>
              <a:rPr lang="zh-CN" altLang="en-US"/>
              <a:t>，</a:t>
            </a:r>
            <a:endParaRPr lang="en-US" altLang="zh-CN"/>
          </a:p>
          <a:p>
            <a:r>
              <a:rPr lang="zh-CN" altLang="en-US"/>
              <a:t>到目前为止，基本完成从数据采集、存储、加工、治理、分析与挖掘、可视化为一体的基础平台框架</a:t>
            </a:r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23556" name="日期占位符 3">
            <a:extLst>
              <a:ext uri="{FF2B5EF4-FFF2-40B4-BE49-F238E27FC236}">
                <a16:creationId xmlns:a16="http://schemas.microsoft.com/office/drawing/2014/main" id="{F319A075-5FEA-4BEE-992F-4CC45AD65AF0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85F85F8F-0438-466C-990C-62F8E1463FE0}" type="datetime1">
              <a:rPr lang="zh-CN" altLang="en-US" sz="1200"/>
              <a:pPr algn="r"/>
              <a:t>2018/4/8</a:t>
            </a:fld>
            <a:endParaRPr lang="en-US" altLang="zh-CN" sz="1200"/>
          </a:p>
        </p:txBody>
      </p:sp>
      <p:sp>
        <p:nvSpPr>
          <p:cNvPr id="23557" name="灯片编号占位符 4">
            <a:extLst>
              <a:ext uri="{FF2B5EF4-FFF2-40B4-BE49-F238E27FC236}">
                <a16:creationId xmlns:a16="http://schemas.microsoft.com/office/drawing/2014/main" id="{D122D22A-EE8D-4AD9-B111-C7C8EAFA716D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E20B82DD-F84E-4C14-8D5C-07601E913181}" type="slidenum">
              <a:rPr lang="en-US" altLang="zh-CN" sz="1200"/>
              <a:pPr algn="r"/>
              <a:t>6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242269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>
            <a:extLst>
              <a:ext uri="{FF2B5EF4-FFF2-40B4-BE49-F238E27FC236}">
                <a16:creationId xmlns:a16="http://schemas.microsoft.com/office/drawing/2014/main" id="{FA84413B-3476-4122-99B0-F6DE8D7D2A9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备注占位符 2">
            <a:extLst>
              <a:ext uri="{FF2B5EF4-FFF2-40B4-BE49-F238E27FC236}">
                <a16:creationId xmlns:a16="http://schemas.microsoft.com/office/drawing/2014/main" id="{7627E23E-E9C8-48E2-A3B3-FF2504F7867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>
                <a:latin typeface="Arial" panose="020B0604020202020204" pitchFamily="34" charset="0"/>
              </a:rPr>
              <a:t>上面是大数据平台各类集群接入数据量的总体分布情况，如果我们把集群比如为一个池子，每天</a:t>
            </a:r>
            <a:r>
              <a:rPr lang="en-US" altLang="zh-CN">
                <a:latin typeface="Arial" panose="020B0604020202020204" pitchFamily="34" charset="0"/>
              </a:rPr>
              <a:t>24</a:t>
            </a:r>
            <a:r>
              <a:rPr lang="zh-CN" altLang="en-US">
                <a:latin typeface="Arial" panose="020B0604020202020204" pitchFamily="34" charset="0"/>
              </a:rPr>
              <a:t>小时不间断有数据流入进来，如果池子里面的水总有蓄满的时候，到那里可能的解决方案：</a:t>
            </a:r>
            <a:endParaRPr lang="en-US" altLang="zh-CN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zh-CN">
                <a:latin typeface="Arial" panose="020B0604020202020204" pitchFamily="34" charset="0"/>
              </a:rPr>
              <a:t>1</a:t>
            </a:r>
            <a:r>
              <a:rPr lang="zh-CN" altLang="en-US">
                <a:latin typeface="Arial" panose="020B0604020202020204" pitchFamily="34" charset="0"/>
              </a:rPr>
              <a:t>、集群的水平扩展</a:t>
            </a:r>
            <a:endParaRPr lang="en-US" altLang="zh-CN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zh-CN">
                <a:latin typeface="Arial" panose="020B0604020202020204" pitchFamily="34" charset="0"/>
              </a:rPr>
              <a:t>2</a:t>
            </a:r>
            <a:r>
              <a:rPr lang="zh-CN" altLang="en-US">
                <a:latin typeface="Arial" panose="020B0604020202020204" pitchFamily="34" charset="0"/>
              </a:rPr>
              <a:t>、冷热分离</a:t>
            </a:r>
            <a:endParaRPr lang="en-US" altLang="zh-CN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en-US" altLang="zh-CN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lang="zh-CN" altLang="zh-CN"/>
              <a:t>根据治理平台提供的服务统计，目前累计采集的数据总量</a:t>
            </a:r>
            <a:r>
              <a:rPr lang="en-US" altLang="zh-CN"/>
              <a:t>500+TB</a:t>
            </a:r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25604" name="日期占位符 3">
            <a:extLst>
              <a:ext uri="{FF2B5EF4-FFF2-40B4-BE49-F238E27FC236}">
                <a16:creationId xmlns:a16="http://schemas.microsoft.com/office/drawing/2014/main" id="{57606A04-6388-4863-BA28-FEDB99FB669E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0ACE3307-C00E-4363-A51F-F78227AFAF7E}" type="datetime1">
              <a:rPr lang="zh-CN" altLang="en-US" sz="1200"/>
              <a:pPr algn="r"/>
              <a:t>2018/4/8</a:t>
            </a:fld>
            <a:endParaRPr lang="en-US" altLang="zh-CN" sz="1200"/>
          </a:p>
        </p:txBody>
      </p:sp>
      <p:sp>
        <p:nvSpPr>
          <p:cNvPr id="25605" name="灯片编号占位符 4">
            <a:extLst>
              <a:ext uri="{FF2B5EF4-FFF2-40B4-BE49-F238E27FC236}">
                <a16:creationId xmlns:a16="http://schemas.microsoft.com/office/drawing/2014/main" id="{FEC981C1-376A-4DA7-832D-99ECD1D348F0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F597AA91-E6EC-47C9-9858-9BAB21AE2A7B}" type="slidenum">
              <a:rPr lang="en-US" altLang="zh-CN" sz="1200"/>
              <a:pPr algn="r"/>
              <a:t>7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362481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54276" name="日期占位符 3"/>
          <p:cNvSpPr txBox="1">
            <a:spLocks noGrp="1"/>
          </p:cNvSpPr>
          <p:nvPr/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07A8507A-738D-4822-A37D-3CC09A20BDC8}" type="datetime1">
              <a:rPr lang="zh-CN" altLang="en-US" sz="1200"/>
              <a:pPr algn="r"/>
              <a:t>2018/4/8</a:t>
            </a:fld>
            <a:endParaRPr lang="en-US" altLang="zh-CN" sz="1200"/>
          </a:p>
        </p:txBody>
      </p:sp>
      <p:sp>
        <p:nvSpPr>
          <p:cNvPr id="54277" name="灯片编号占位符 4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0CF6BA3C-C457-4DE2-ABD6-B0AE1120BC6E}" type="slidenum">
              <a:rPr lang="en-US" altLang="zh-CN" sz="1200"/>
              <a:pPr algn="r"/>
              <a:t>13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2381682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54276" name="日期占位符 3"/>
          <p:cNvSpPr txBox="1">
            <a:spLocks noGrp="1"/>
          </p:cNvSpPr>
          <p:nvPr/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07A8507A-738D-4822-A37D-3CC09A20BDC8}" type="datetime1">
              <a:rPr lang="zh-CN" altLang="en-US" sz="1200"/>
              <a:pPr algn="r"/>
              <a:t>2018/4/8</a:t>
            </a:fld>
            <a:endParaRPr lang="en-US" altLang="zh-CN" sz="1200"/>
          </a:p>
        </p:txBody>
      </p:sp>
      <p:sp>
        <p:nvSpPr>
          <p:cNvPr id="54277" name="灯片编号占位符 4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0CF6BA3C-C457-4DE2-ABD6-B0AE1120BC6E}" type="slidenum">
              <a:rPr lang="en-US" altLang="zh-CN" sz="1200"/>
              <a:pPr algn="r"/>
              <a:t>14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646778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幻灯片图像占位符 1">
            <a:extLst>
              <a:ext uri="{FF2B5EF4-FFF2-40B4-BE49-F238E27FC236}">
                <a16:creationId xmlns:a16="http://schemas.microsoft.com/office/drawing/2014/main" id="{2E974311-A7E5-4729-84C9-8A1D2F5ACE4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备注占位符 2">
            <a:extLst>
              <a:ext uri="{FF2B5EF4-FFF2-40B4-BE49-F238E27FC236}">
                <a16:creationId xmlns:a16="http://schemas.microsoft.com/office/drawing/2014/main" id="{59EA096C-7D44-4D1B-8F43-0F720F23D5C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123908" name="日期占位符 3">
            <a:extLst>
              <a:ext uri="{FF2B5EF4-FFF2-40B4-BE49-F238E27FC236}">
                <a16:creationId xmlns:a16="http://schemas.microsoft.com/office/drawing/2014/main" id="{EDE3D72F-77C6-4BF6-A3CB-892D1284D67E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3F8C4400-4422-42ED-AB12-8615DE2F40FD}" type="datetime1">
              <a:rPr lang="zh-CN" altLang="en-US" sz="1200"/>
              <a:pPr algn="r"/>
              <a:t>2018/4/8</a:t>
            </a:fld>
            <a:endParaRPr lang="en-US" altLang="zh-CN" sz="1200"/>
          </a:p>
        </p:txBody>
      </p:sp>
      <p:sp>
        <p:nvSpPr>
          <p:cNvPr id="123909" name="灯片编号占位符 4">
            <a:extLst>
              <a:ext uri="{FF2B5EF4-FFF2-40B4-BE49-F238E27FC236}">
                <a16:creationId xmlns:a16="http://schemas.microsoft.com/office/drawing/2014/main" id="{07010115-A179-4078-AB84-888F61408404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FCCA00F1-5A4B-4BF2-8B33-0DDD7094E79F}" type="slidenum">
              <a:rPr lang="en-US" altLang="zh-CN" sz="1200"/>
              <a:pPr algn="r"/>
              <a:t>19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1018683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幻灯片图像占位符 1">
            <a:extLst>
              <a:ext uri="{FF2B5EF4-FFF2-40B4-BE49-F238E27FC236}">
                <a16:creationId xmlns:a16="http://schemas.microsoft.com/office/drawing/2014/main" id="{E6492EFE-1F69-49FB-A9FE-50BAF1B2224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备注占位符 2">
            <a:extLst>
              <a:ext uri="{FF2B5EF4-FFF2-40B4-BE49-F238E27FC236}">
                <a16:creationId xmlns:a16="http://schemas.microsoft.com/office/drawing/2014/main" id="{E062A916-150D-49E4-95A0-87608FEBAF1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125956" name="日期占位符 3">
            <a:extLst>
              <a:ext uri="{FF2B5EF4-FFF2-40B4-BE49-F238E27FC236}">
                <a16:creationId xmlns:a16="http://schemas.microsoft.com/office/drawing/2014/main" id="{5FDA034D-C4E2-4CE5-AF03-3CC5681FDC60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3A743355-B96E-4216-A00F-B4EDB4EFEE01}" type="datetime1">
              <a:rPr lang="zh-CN" altLang="en-US" sz="1200"/>
              <a:pPr algn="r"/>
              <a:t>2018/4/8</a:t>
            </a:fld>
            <a:endParaRPr lang="en-US" altLang="zh-CN" sz="1200"/>
          </a:p>
        </p:txBody>
      </p:sp>
      <p:sp>
        <p:nvSpPr>
          <p:cNvPr id="125957" name="灯片编号占位符 4">
            <a:extLst>
              <a:ext uri="{FF2B5EF4-FFF2-40B4-BE49-F238E27FC236}">
                <a16:creationId xmlns:a16="http://schemas.microsoft.com/office/drawing/2014/main" id="{2A29069E-91C5-4E20-B4A1-83D37C8EE7A8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A19C018F-3682-4DAE-872F-3CC0962FF15C}" type="slidenum">
              <a:rPr lang="en-US" altLang="zh-CN" sz="1200"/>
              <a:pPr algn="r"/>
              <a:t>20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2460719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2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40963" name="日期占位符 3"/>
          <p:cNvSpPr txBox="1">
            <a:spLocks noGrp="1"/>
          </p:cNvSpPr>
          <p:nvPr/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CF74E27-888A-4C22-8C6E-C9C8459AE1B8}" type="datetime1">
              <a:rPr lang="zh-CN" altLang="en-US" sz="1200"/>
              <a:pPr algn="r"/>
              <a:t>2018/4/8</a:t>
            </a:fld>
            <a:endParaRPr lang="en-US" altLang="zh-CN" sz="1200"/>
          </a:p>
        </p:txBody>
      </p:sp>
      <p:sp>
        <p:nvSpPr>
          <p:cNvPr id="40964" name="灯片编号占位符 4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2A563AFF-F1F7-4A46-AE38-AB3190AFA9FD}" type="slidenum">
              <a:rPr lang="en-US" altLang="zh-CN" sz="1200"/>
              <a:pPr algn="r"/>
              <a:t>27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1033285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0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CN" altLang="en-US">
                <a:latin typeface="Arial" panose="020B0604020202020204" pitchFamily="34" charset="0"/>
              </a:rPr>
              <a:t>工作汇总</a:t>
            </a:r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32771" name="日期占位符 3"/>
          <p:cNvSpPr txBox="1">
            <a:spLocks noGrp="1"/>
          </p:cNvSpPr>
          <p:nvPr/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D035CCD-BC2C-452C-B39D-EC7E78AC58EA}" type="datetime1">
              <a:rPr lang="zh-CN" altLang="en-US" sz="1200"/>
              <a:pPr algn="r"/>
              <a:t>2018/4/8</a:t>
            </a:fld>
            <a:endParaRPr lang="en-US" altLang="zh-CN" sz="1200"/>
          </a:p>
        </p:txBody>
      </p:sp>
      <p:sp>
        <p:nvSpPr>
          <p:cNvPr id="32772" name="灯片编号占位符 4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3C3A6C8B-7679-426E-8344-E55505E51E43}" type="slidenum">
              <a:rPr lang="en-US" altLang="zh-CN" sz="1200"/>
              <a:pPr algn="r"/>
              <a:t>36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3974270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64156" y="2013055"/>
            <a:ext cx="9793764" cy="13890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28311" y="3672099"/>
            <a:ext cx="8065453" cy="165604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7A7001-4D57-4C49-B19C-DD81D1ADB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80308B-B378-4DDB-B7CC-8A90CE7EEC23}" type="datetimeFigureOut">
              <a:rPr lang="zh-CN" altLang="en-US"/>
              <a:pPr>
                <a:defRPr/>
              </a:pPr>
              <a:t>2018/4/8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D533FF-012F-4EFE-BD05-6DB347A98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E578C4-4A48-4646-B203-AFB8B393B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C284A4-7A9A-4E20-A279-3AC56005635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78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D710B0-1EF0-4D08-B9A0-B7080FE63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EFB164-5E50-44D0-962B-CD3D4D7C6997}" type="datetimeFigureOut">
              <a:rPr lang="zh-CN" altLang="en-US"/>
              <a:pPr>
                <a:defRPr/>
              </a:pPr>
              <a:t>2018/4/8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6078E4-ADAC-49F3-AA7A-E3133E0E8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02FEF7-21D5-4801-8458-823102266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59101D-62A3-409F-9FCE-25A9E4B1521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8742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25896" y="244507"/>
            <a:ext cx="3266589" cy="522464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26131" y="244507"/>
            <a:ext cx="9607730" cy="522464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4EDB5E-8EC2-4CF0-9178-0946D28C9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FC9B68-5DB2-4E54-9954-1704E7B52BA0}" type="datetimeFigureOut">
              <a:rPr lang="zh-CN" altLang="en-US"/>
              <a:pPr>
                <a:defRPr/>
              </a:pPr>
              <a:t>2018/4/8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3CEED4-5D20-48BD-8E7A-C8597923A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DD7D90-B529-4645-99F7-F7DCA5AEA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867B1F-8F85-4972-831A-E9C8C468A4D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790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bg>
      <p:bgPr>
        <a:solidFill>
          <a:srgbClr val="32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76EFC6F-D9EA-4583-8FB8-F16C7B2BC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32D02BD-4F68-40A4-BCBF-5E526328D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97048E-C3F5-46BB-9C88-6EF1E22B6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6B983F-F4F2-4473-BB04-8E7AA937984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933926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60027" y="0"/>
            <a:ext cx="10585944" cy="810005"/>
          </a:xfrm>
        </p:spPr>
        <p:txBody>
          <a:bodyPr/>
          <a:lstStyle>
            <a:lvl1pPr algn="l">
              <a:defRPr sz="2646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页脚占位符 4">
            <a:extLst/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993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246B29-9486-4147-814A-ACC57711A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A61CFA-0EA5-4097-A340-D012E335CEB3}" type="datetimeFigureOut">
              <a:rPr lang="zh-CN" altLang="en-US"/>
              <a:pPr>
                <a:defRPr/>
              </a:pPr>
              <a:t>2018/4/8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7CBEB3-E6F4-4960-B7BB-1C3DD468C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11729C-B0C8-4E0F-99DC-DE452A323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F7A208-3675-4A84-9C79-50A45E471DD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359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0164" y="4164113"/>
            <a:ext cx="9793764" cy="128703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0164" y="2746575"/>
            <a:ext cx="9793764" cy="1417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4E2F54-7526-4D44-BD93-468288CB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039062-697A-45AE-BEE5-09F692ACE024}" type="datetimeFigureOut">
              <a:rPr lang="zh-CN" altLang="en-US"/>
              <a:pPr>
                <a:defRPr/>
              </a:pPr>
              <a:t>2018/4/8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90A68A-9626-49F3-AC24-CA6E2F9EE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9801C9-4D13-49AC-848E-623434C12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EF3CD2-7827-43C3-A57D-F0DFE6EE2A0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572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26132" y="1428039"/>
            <a:ext cx="6437159" cy="404110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355326" y="1428039"/>
            <a:ext cx="6437159" cy="404110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8F9D7BC8-A875-4617-8464-82652B75C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0F4FDD-2C47-4A94-AABC-F5801C4C7C86}" type="datetimeFigureOut">
              <a:rPr lang="zh-CN" altLang="en-US"/>
              <a:pPr>
                <a:defRPr/>
              </a:pPr>
              <a:t>2018/4/8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0543E5B5-B2D4-47BB-8122-DB51DD1E5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50197F74-E105-4505-B399-D8C56D061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A72937-9E4A-4941-A14A-1B6F32B1B2D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769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4" y="259508"/>
            <a:ext cx="10369868" cy="1080029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4" y="1450540"/>
            <a:ext cx="5090917" cy="6045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76104" y="2055056"/>
            <a:ext cx="5090917" cy="37336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53055" y="1450540"/>
            <a:ext cx="5092917" cy="6045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53055" y="2055056"/>
            <a:ext cx="5092917" cy="37336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E6E48EB1-986F-41FB-9C66-A55E32070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8070A-8219-42F1-91E8-A5C357795889}" type="datetimeFigureOut">
              <a:rPr lang="zh-CN" altLang="en-US"/>
              <a:pPr>
                <a:defRPr/>
              </a:pPr>
              <a:t>2018/4/8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C381D409-FC38-4EA3-A445-FCF3B39D3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54BEB11E-C882-474C-AB19-27F08AA62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B5326D-C09A-4520-99DC-562C2E1F8D8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194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F13051D8-9D72-4036-92C5-40CA907F8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744440-7A9D-4BCD-B750-2E674B8A6425}" type="datetimeFigureOut">
              <a:rPr lang="zh-CN" altLang="en-US"/>
              <a:pPr>
                <a:defRPr/>
              </a:pPr>
              <a:t>2018/4/8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4BC80C2D-C9F6-4F73-BA9E-E016982A6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5305A24B-1F61-4CEB-929A-071FEA17C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70514F-0FE4-46DD-A37A-3EEDEB1A72B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56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02849622-63A7-40FF-9DCE-1A58F886A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B81220-A035-4997-AF9E-E0572977AE7A}" type="datetimeFigureOut">
              <a:rPr lang="zh-CN" altLang="en-US"/>
              <a:pPr>
                <a:defRPr/>
              </a:pPr>
              <a:t>2018/4/8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61CA2793-761A-4F2B-B1B3-E87349106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7047755C-2393-4CCC-88ED-3E1406BAF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1744BC-A657-4AA3-9C1B-27977BBA23D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031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5" y="258007"/>
            <a:ext cx="3790683" cy="109803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4811" y="258007"/>
            <a:ext cx="6441160" cy="55306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76105" y="1356037"/>
            <a:ext cx="3790683" cy="44326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C5E1FF64-39DB-48B5-943F-06224741C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841E80-531F-4395-821A-6A0D48CE48F3}" type="datetimeFigureOut">
              <a:rPr lang="zh-CN" altLang="en-US"/>
              <a:pPr>
                <a:defRPr/>
              </a:pPr>
              <a:t>2018/4/8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36BA0D8B-9431-4271-9FED-C4D6CC5FA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A97A44EF-B73F-4A04-8F7C-94C55BD3A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AA82A4-6096-4EDC-B464-5E1234DF5ED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4403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8407" y="4536122"/>
            <a:ext cx="6913245" cy="53551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58407" y="579016"/>
            <a:ext cx="6913245" cy="388810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58407" y="5071637"/>
            <a:ext cx="6913245" cy="7605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C37C580B-812D-4620-A2C7-BA9A72E9F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E16FA9-1611-4AA5-B2B7-FDDB439D6B9C}" type="datetimeFigureOut">
              <a:rPr lang="zh-CN" altLang="en-US"/>
              <a:pPr>
                <a:defRPr/>
              </a:pPr>
              <a:t>2018/4/8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8B8E4C2E-B821-4540-B183-35DB80412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DD9DA797-E1B5-4ECE-AFE5-3EB572892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75F3A1-F1D3-4CD4-87C0-1E6789CB70F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0576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9745DEB7-1A55-4F87-8E43-A3FB99BC22E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76263" y="258763"/>
            <a:ext cx="1036955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568F2D0C-CDE2-42BE-89E9-6A61A06D432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576263" y="1511300"/>
            <a:ext cx="10369550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A7BBB8-FBAE-4F91-B31D-EA12EA9641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76263" y="6005513"/>
            <a:ext cx="268763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D97AABB-DAE1-441E-AB84-7D58DB532DFB}" type="datetimeFigureOut">
              <a:rPr lang="zh-CN" altLang="en-US"/>
              <a:pPr>
                <a:defRPr/>
              </a:pPr>
              <a:t>2018/4/8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0069FD-FCCF-49E6-8D62-0ECEEEA860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000" y="6005513"/>
            <a:ext cx="3648075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8F7715-DF0A-4F3D-AD32-0315B1B23C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58175" y="6005513"/>
            <a:ext cx="2687638" cy="3460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EAF3D3A-D9E4-4E85-A08A-963C109B2E7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2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emf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4">
            <a:extLst>
              <a:ext uri="{FF2B5EF4-FFF2-40B4-BE49-F238E27FC236}">
                <a16:creationId xmlns:a16="http://schemas.microsoft.com/office/drawing/2014/main" id="{BC258DD0-8301-4A52-874F-BE04C43BF2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8513" y="2303888"/>
            <a:ext cx="64801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4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大数据工作汇报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8AA1B64-9241-49ED-B6D9-067A32DC62B1}"/>
              </a:ext>
            </a:extLst>
          </p:cNvPr>
          <p:cNvCxnSpPr/>
          <p:nvPr/>
        </p:nvCxnSpPr>
        <p:spPr bwMode="auto">
          <a:xfrm>
            <a:off x="4608513" y="2486025"/>
            <a:ext cx="0" cy="5762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6" name="TextBox 6">
            <a:extLst>
              <a:ext uri="{FF2B5EF4-FFF2-40B4-BE49-F238E27FC236}">
                <a16:creationId xmlns:a16="http://schemas.microsoft.com/office/drawing/2014/main" id="{F1BAE59F-9D5F-4326-A5C0-FACF369150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1088" y="5873750"/>
            <a:ext cx="17399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中国创业板第一股  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300001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7" name="图片 1">
            <a:extLst>
              <a:ext uri="{FF2B5EF4-FFF2-40B4-BE49-F238E27FC236}">
                <a16:creationId xmlns:a16="http://schemas.microsoft.com/office/drawing/2014/main" id="{3DD70C77-D793-4B69-AB23-B65EB7DE86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25" y="2127250"/>
            <a:ext cx="2671763" cy="118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8" name="文本框 1">
            <a:extLst>
              <a:ext uri="{FF2B5EF4-FFF2-40B4-BE49-F238E27FC236}">
                <a16:creationId xmlns:a16="http://schemas.microsoft.com/office/drawing/2014/main" id="{FBCCD528-2675-48D3-A616-4228270DB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0828" y="4248150"/>
            <a:ext cx="80022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鞠强</a:t>
            </a:r>
            <a:endParaRPr lang="en-US" altLang="zh-CN" sz="2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68251E2-1469-48DE-9FC1-2AFFDF361D72}"/>
              </a:ext>
            </a:extLst>
          </p:cNvPr>
          <p:cNvSpPr/>
          <p:nvPr/>
        </p:nvSpPr>
        <p:spPr>
          <a:xfrm>
            <a:off x="-4763" y="0"/>
            <a:ext cx="11545888" cy="6462713"/>
          </a:xfrm>
          <a:prstGeom prst="rect">
            <a:avLst/>
          </a:prstGeom>
          <a:solidFill>
            <a:srgbClr val="0196B7"/>
          </a:solidFill>
          <a:ln>
            <a:solidFill>
              <a:srgbClr val="0196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40" dirty="0"/>
          </a:p>
        </p:txBody>
      </p:sp>
      <p:sp>
        <p:nvSpPr>
          <p:cNvPr id="9219" name="文本框 6">
            <a:extLst>
              <a:ext uri="{FF2B5EF4-FFF2-40B4-BE49-F238E27FC236}">
                <a16:creationId xmlns:a16="http://schemas.microsoft.com/office/drawing/2014/main" id="{DE723B7E-F78B-4346-B71D-0BB68C7B4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487" y="3455988"/>
            <a:ext cx="23391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大数据应用研发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E753A8A6-2B3C-4E98-BAFA-BEDB84723C0C}"/>
              </a:ext>
            </a:extLst>
          </p:cNvPr>
          <p:cNvSpPr/>
          <p:nvPr/>
        </p:nvSpPr>
        <p:spPr>
          <a:xfrm>
            <a:off x="4859406" y="1275720"/>
            <a:ext cx="1803237" cy="180323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1700" noProof="1">
              <a:solidFill>
                <a:prstClr val="white"/>
              </a:solidFill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490B1213-2A53-4982-B6C8-20BAD3F85F29}"/>
              </a:ext>
            </a:extLst>
          </p:cNvPr>
          <p:cNvSpPr/>
          <p:nvPr/>
        </p:nvSpPr>
        <p:spPr>
          <a:xfrm>
            <a:off x="4991100" y="1408113"/>
            <a:ext cx="1539875" cy="1539875"/>
          </a:xfrm>
          <a:prstGeom prst="ellipse">
            <a:avLst/>
          </a:prstGeom>
          <a:solidFill>
            <a:srgbClr val="0196B7"/>
          </a:solidFill>
          <a:ln>
            <a:solidFill>
              <a:srgbClr val="0196B7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5670" b="1" noProof="1">
                <a:solidFill>
                  <a:prstClr val="white"/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105978339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>
            <a:extLst>
              <a:ext uri="{FF2B5EF4-FFF2-40B4-BE49-F238E27FC236}">
                <a16:creationId xmlns:a16="http://schemas.microsoft.com/office/drawing/2014/main" id="{155BBCAC-8989-444A-9CA0-D8349CA9FB24}"/>
              </a:ext>
            </a:extLst>
          </p:cNvPr>
          <p:cNvSpPr/>
          <p:nvPr/>
        </p:nvSpPr>
        <p:spPr>
          <a:xfrm>
            <a:off x="522288" y="215900"/>
            <a:ext cx="326243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大数据 </a:t>
            </a:r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应用研发部</a:t>
            </a:r>
            <a:endParaRPr lang="en-US" altLang="zh-CN" sz="2400" dirty="0">
              <a:solidFill>
                <a:schemeClr val="tx2">
                  <a:lumMod val="60000"/>
                  <a:lumOff val="4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E4BE61-EDBF-463E-9088-3476418B7F94}"/>
              </a:ext>
            </a:extLst>
          </p:cNvPr>
          <p:cNvSpPr/>
          <p:nvPr/>
        </p:nvSpPr>
        <p:spPr>
          <a:xfrm>
            <a:off x="936501" y="3312095"/>
            <a:ext cx="2664296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大数据修车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781D1D-D43B-43F1-83A4-6CFDC923D713}"/>
              </a:ext>
            </a:extLst>
          </p:cNvPr>
          <p:cNvSpPr/>
          <p:nvPr/>
        </p:nvSpPr>
        <p:spPr>
          <a:xfrm>
            <a:off x="6841157" y="3312095"/>
            <a:ext cx="316835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数字化决策支持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007DE3-184C-4AB7-941F-7FB2F3492C75}"/>
              </a:ext>
            </a:extLst>
          </p:cNvPr>
          <p:cNvSpPr/>
          <p:nvPr/>
        </p:nvSpPr>
        <p:spPr>
          <a:xfrm>
            <a:off x="3888829" y="1583903"/>
            <a:ext cx="2664296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FF00"/>
                </a:solidFill>
              </a:rPr>
              <a:t>大数据应用研发部</a:t>
            </a:r>
            <a:endParaRPr lang="en-US" altLang="zh-CN" dirty="0">
              <a:solidFill>
                <a:srgbClr val="FFFF00"/>
              </a:solidFill>
            </a:endParaRP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69E40C62-7E17-45B5-A293-FE28C6C11F9D}"/>
              </a:ext>
            </a:extLst>
          </p:cNvPr>
          <p:cNvCxnSpPr>
            <a:stCxn id="17" idx="1"/>
            <a:endCxn id="3" idx="0"/>
          </p:cNvCxnSpPr>
          <p:nvPr/>
        </p:nvCxnSpPr>
        <p:spPr>
          <a:xfrm rot="10800000" flipV="1">
            <a:off x="2268649" y="1943943"/>
            <a:ext cx="1620180" cy="13681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75FFEA5C-E25B-4BB4-94F9-E3E0E06406A1}"/>
              </a:ext>
            </a:extLst>
          </p:cNvPr>
          <p:cNvSpPr/>
          <p:nvPr/>
        </p:nvSpPr>
        <p:spPr>
          <a:xfrm>
            <a:off x="3891681" y="3312095"/>
            <a:ext cx="2664296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智能运维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47347834-9C2F-40D5-ADBB-33B9B0809B31}"/>
              </a:ext>
            </a:extLst>
          </p:cNvPr>
          <p:cNvCxnSpPr>
            <a:stCxn id="17" idx="2"/>
            <a:endCxn id="24" idx="0"/>
          </p:cNvCxnSpPr>
          <p:nvPr/>
        </p:nvCxnSpPr>
        <p:spPr>
          <a:xfrm rot="16200000" flipH="1">
            <a:off x="4718347" y="2806613"/>
            <a:ext cx="1008112" cy="28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8E0D3ACA-56A4-4613-A47A-1533C7A9F485}"/>
              </a:ext>
            </a:extLst>
          </p:cNvPr>
          <p:cNvCxnSpPr>
            <a:cxnSpLocks/>
            <a:stCxn id="17" idx="3"/>
            <a:endCxn id="16" idx="0"/>
          </p:cNvCxnSpPr>
          <p:nvPr/>
        </p:nvCxnSpPr>
        <p:spPr>
          <a:xfrm>
            <a:off x="6553125" y="1943943"/>
            <a:ext cx="1872208" cy="13681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C617E73-EA20-4138-BE96-56CB33C49265}"/>
              </a:ext>
            </a:extLst>
          </p:cNvPr>
          <p:cNvSpPr txBox="1"/>
          <p:nvPr/>
        </p:nvSpPr>
        <p:spPr>
          <a:xfrm>
            <a:off x="906016" y="4824263"/>
            <a:ext cx="10369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这是看得见、摸得着的内容，在我们的</a:t>
            </a:r>
            <a:r>
              <a:rPr lang="en-US" altLang="zh-CN" sz="2400" b="1" dirty="0">
                <a:solidFill>
                  <a:srgbClr val="FF0000"/>
                </a:solidFill>
              </a:rPr>
              <a:t>APP</a:t>
            </a:r>
            <a:r>
              <a:rPr lang="zh-CN" altLang="en-US" sz="2400" b="1" dirty="0">
                <a:solidFill>
                  <a:srgbClr val="FF0000"/>
                </a:solidFill>
              </a:rPr>
              <a:t>、官网、后台上，都能看的到。下面会展开</a:t>
            </a:r>
          </a:p>
        </p:txBody>
      </p:sp>
    </p:spTree>
    <p:extLst>
      <p:ext uri="{BB962C8B-B14F-4D97-AF65-F5344CB8AC3E}">
        <p14:creationId xmlns:p14="http://schemas.microsoft.com/office/powerpoint/2010/main" val="2730025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001C49CA-AAA7-4A16-8F4F-EDCEA5D4A817}"/>
              </a:ext>
            </a:extLst>
          </p:cNvPr>
          <p:cNvSpPr/>
          <p:nvPr/>
        </p:nvSpPr>
        <p:spPr>
          <a:xfrm>
            <a:off x="8065293" y="3437017"/>
            <a:ext cx="1872208" cy="244826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FDBA4B7-6CB9-4BA3-9D0E-0A5BC7A4DB08}"/>
              </a:ext>
            </a:extLst>
          </p:cNvPr>
          <p:cNvSpPr/>
          <p:nvPr/>
        </p:nvSpPr>
        <p:spPr>
          <a:xfrm>
            <a:off x="5976235" y="3437016"/>
            <a:ext cx="1872208" cy="244826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26A0ABE-8E73-4696-938F-485804DD733E}"/>
              </a:ext>
            </a:extLst>
          </p:cNvPr>
          <p:cNvSpPr/>
          <p:nvPr/>
        </p:nvSpPr>
        <p:spPr>
          <a:xfrm>
            <a:off x="3888829" y="3440420"/>
            <a:ext cx="1872208" cy="244826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17A986B-726D-4608-A54C-94E22CC4B0CC}"/>
              </a:ext>
            </a:extLst>
          </p:cNvPr>
          <p:cNvSpPr/>
          <p:nvPr/>
        </p:nvSpPr>
        <p:spPr>
          <a:xfrm>
            <a:off x="1800597" y="3437017"/>
            <a:ext cx="1872208" cy="24482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2">
            <a:extLst>
              <a:ext uri="{FF2B5EF4-FFF2-40B4-BE49-F238E27FC236}">
                <a16:creationId xmlns:a16="http://schemas.microsoft.com/office/drawing/2014/main" id="{155BBCAC-8989-444A-9CA0-D8349CA9FB24}"/>
              </a:ext>
            </a:extLst>
          </p:cNvPr>
          <p:cNvSpPr/>
          <p:nvPr/>
        </p:nvSpPr>
        <p:spPr>
          <a:xfrm>
            <a:off x="522288" y="215900"/>
            <a:ext cx="295465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大数据修车 </a:t>
            </a:r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架构</a:t>
            </a:r>
            <a:endParaRPr lang="en-US" altLang="zh-CN" sz="2400" dirty="0">
              <a:solidFill>
                <a:schemeClr val="tx2">
                  <a:lumMod val="60000"/>
                  <a:lumOff val="4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E4BE61-EDBF-463E-9088-3476418B7F94}"/>
              </a:ext>
            </a:extLst>
          </p:cNvPr>
          <p:cNvSpPr/>
          <p:nvPr/>
        </p:nvSpPr>
        <p:spPr>
          <a:xfrm>
            <a:off x="4428889" y="863823"/>
            <a:ext cx="2664296" cy="2285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大数据修车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97A6FA-4962-48B2-9748-0B60DC559A9F}"/>
              </a:ext>
            </a:extLst>
          </p:cNvPr>
          <p:cNvSpPr/>
          <p:nvPr/>
        </p:nvSpPr>
        <p:spPr>
          <a:xfrm>
            <a:off x="936501" y="1528804"/>
            <a:ext cx="2664296" cy="9721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以电池为中心</a:t>
            </a:r>
            <a:endParaRPr lang="en-US" altLang="zh-CN" dirty="0"/>
          </a:p>
          <a:p>
            <a:pPr algn="ctr"/>
            <a:r>
              <a:rPr lang="zh-CN" altLang="en-US" dirty="0"/>
              <a:t>三电数据为抓手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AE88989-459E-420E-A3FF-6953A9A20009}"/>
              </a:ext>
            </a:extLst>
          </p:cNvPr>
          <p:cNvSpPr/>
          <p:nvPr/>
        </p:nvSpPr>
        <p:spPr>
          <a:xfrm>
            <a:off x="1944613" y="3537668"/>
            <a:ext cx="1596461" cy="3773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电池安全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548ECA-B6D1-47A3-B2AC-BFC104C72B9E}"/>
              </a:ext>
            </a:extLst>
          </p:cNvPr>
          <p:cNvSpPr/>
          <p:nvPr/>
        </p:nvSpPr>
        <p:spPr>
          <a:xfrm>
            <a:off x="4032635" y="3537668"/>
            <a:ext cx="1596461" cy="3773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高级分析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95D333-31DB-4F44-906E-61F0E2121728}"/>
              </a:ext>
            </a:extLst>
          </p:cNvPr>
          <p:cNvSpPr/>
          <p:nvPr/>
        </p:nvSpPr>
        <p:spPr>
          <a:xfrm>
            <a:off x="6121077" y="3537668"/>
            <a:ext cx="1596461" cy="3773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行为分析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E7CB07-9F94-4E22-9A1C-792731743E23}"/>
              </a:ext>
            </a:extLst>
          </p:cNvPr>
          <p:cNvSpPr/>
          <p:nvPr/>
        </p:nvSpPr>
        <p:spPr>
          <a:xfrm>
            <a:off x="8209519" y="3537668"/>
            <a:ext cx="1596461" cy="3773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故障管理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D6E6A1-217F-467F-875D-8E7734619F80}"/>
              </a:ext>
            </a:extLst>
          </p:cNvPr>
          <p:cNvSpPr/>
          <p:nvPr/>
        </p:nvSpPr>
        <p:spPr>
          <a:xfrm>
            <a:off x="1944614" y="4134159"/>
            <a:ext cx="576064" cy="160208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基于大数据的</a:t>
            </a:r>
            <a:endParaRPr lang="en-US" altLang="zh-CN" sz="1400" dirty="0"/>
          </a:p>
          <a:p>
            <a:pPr algn="ctr"/>
            <a:r>
              <a:rPr lang="zh-CN" altLang="en-US" sz="1400" dirty="0"/>
              <a:t>真正柔性充电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EBE0D40-A3BE-4D69-8B84-393DCFFCFA45}"/>
              </a:ext>
            </a:extLst>
          </p:cNvPr>
          <p:cNvSpPr/>
          <p:nvPr/>
        </p:nvSpPr>
        <p:spPr>
          <a:xfrm>
            <a:off x="2664694" y="4134159"/>
            <a:ext cx="360040" cy="160208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充电报警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DCB3B6F-FEA3-426D-B7E6-8347A945CB39}"/>
              </a:ext>
            </a:extLst>
          </p:cNvPr>
          <p:cNvSpPr/>
          <p:nvPr/>
        </p:nvSpPr>
        <p:spPr>
          <a:xfrm>
            <a:off x="4032844" y="4134159"/>
            <a:ext cx="360041" cy="160711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电池衰减曲线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FC302CA-259D-4936-BBAD-72D350466944}"/>
              </a:ext>
            </a:extLst>
          </p:cNvPr>
          <p:cNvSpPr/>
          <p:nvPr/>
        </p:nvSpPr>
        <p:spPr>
          <a:xfrm>
            <a:off x="4632763" y="4134159"/>
            <a:ext cx="360040" cy="160152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电池虚电调整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B9327F8-2592-44B5-B6FC-07FB171038F5}"/>
              </a:ext>
            </a:extLst>
          </p:cNvPr>
          <p:cNvSpPr/>
          <p:nvPr/>
        </p:nvSpPr>
        <p:spPr>
          <a:xfrm>
            <a:off x="7807997" y="1528804"/>
            <a:ext cx="2664296" cy="9721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增加特来电用户粘性</a:t>
            </a:r>
          </a:p>
          <a:p>
            <a:pPr algn="ctr"/>
            <a:r>
              <a:rPr lang="zh-CN" altLang="en-US" dirty="0"/>
              <a:t>提高特来电技术壁垒</a:t>
            </a:r>
          </a:p>
        </p:txBody>
      </p:sp>
      <p:sp>
        <p:nvSpPr>
          <p:cNvPr id="33" name="Arrow: Left 32">
            <a:extLst>
              <a:ext uri="{FF2B5EF4-FFF2-40B4-BE49-F238E27FC236}">
                <a16:creationId xmlns:a16="http://schemas.microsoft.com/office/drawing/2014/main" id="{EED6E9A8-BEB5-45E3-88CD-FC56A9AFC2FE}"/>
              </a:ext>
            </a:extLst>
          </p:cNvPr>
          <p:cNvSpPr/>
          <p:nvPr/>
        </p:nvSpPr>
        <p:spPr>
          <a:xfrm>
            <a:off x="3612323" y="1951850"/>
            <a:ext cx="793777" cy="12601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4FC31AAC-3F9F-4222-A202-B3B381596E9B}"/>
              </a:ext>
            </a:extLst>
          </p:cNvPr>
          <p:cNvSpPr/>
          <p:nvPr/>
        </p:nvSpPr>
        <p:spPr>
          <a:xfrm>
            <a:off x="7103285" y="1933850"/>
            <a:ext cx="700391" cy="144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49F4510-B242-4B85-BDAF-D298BFF791A0}"/>
              </a:ext>
            </a:extLst>
          </p:cNvPr>
          <p:cNvCxnSpPr/>
          <p:nvPr/>
        </p:nvCxnSpPr>
        <p:spPr>
          <a:xfrm>
            <a:off x="1008509" y="3365009"/>
            <a:ext cx="964907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A5F0E4B-7FCC-423E-81A6-4DD793598816}"/>
              </a:ext>
            </a:extLst>
          </p:cNvPr>
          <p:cNvSpPr/>
          <p:nvPr/>
        </p:nvSpPr>
        <p:spPr>
          <a:xfrm>
            <a:off x="3181034" y="4134159"/>
            <a:ext cx="360040" cy="160208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体检报告</a:t>
            </a:r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7FACF685-C5ED-42ED-94C8-7D3E0D4D99DC}"/>
              </a:ext>
            </a:extLst>
          </p:cNvPr>
          <p:cNvSpPr/>
          <p:nvPr/>
        </p:nvSpPr>
        <p:spPr>
          <a:xfrm>
            <a:off x="5689029" y="3148985"/>
            <a:ext cx="144016" cy="2160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E90E11E-4C0E-4043-A959-1CA4F0FA60A0}"/>
              </a:ext>
            </a:extLst>
          </p:cNvPr>
          <p:cNvSpPr/>
          <p:nvPr/>
        </p:nvSpPr>
        <p:spPr>
          <a:xfrm>
            <a:off x="5267733" y="4134159"/>
            <a:ext cx="360040" cy="160152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电池寿命预测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66D76BE-5402-49F4-BC74-14FFDE9557FA}"/>
              </a:ext>
            </a:extLst>
          </p:cNvPr>
          <p:cNvSpPr/>
          <p:nvPr/>
        </p:nvSpPr>
        <p:spPr>
          <a:xfrm>
            <a:off x="6122609" y="4134159"/>
            <a:ext cx="360041" cy="160711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充电行为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C3E0E00-F209-44DC-8D39-58B652327DB0}"/>
              </a:ext>
            </a:extLst>
          </p:cNvPr>
          <p:cNvSpPr/>
          <p:nvPr/>
        </p:nvSpPr>
        <p:spPr>
          <a:xfrm>
            <a:off x="6722528" y="4134159"/>
            <a:ext cx="360040" cy="160152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驾驶行为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77F8340-E614-4716-BE18-274532E716CD}"/>
              </a:ext>
            </a:extLst>
          </p:cNvPr>
          <p:cNvSpPr/>
          <p:nvPr/>
        </p:nvSpPr>
        <p:spPr>
          <a:xfrm>
            <a:off x="7357498" y="4134159"/>
            <a:ext cx="360040" cy="160152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行为评价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3CA8D20-357E-4A81-95B3-CD5C10D4804D}"/>
              </a:ext>
            </a:extLst>
          </p:cNvPr>
          <p:cNvSpPr/>
          <p:nvPr/>
        </p:nvSpPr>
        <p:spPr>
          <a:xfrm>
            <a:off x="8211051" y="4134159"/>
            <a:ext cx="360041" cy="160711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故障预警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C5215B5-C7D9-4B6F-8A24-98282ABF3196}"/>
              </a:ext>
            </a:extLst>
          </p:cNvPr>
          <p:cNvSpPr/>
          <p:nvPr/>
        </p:nvSpPr>
        <p:spPr>
          <a:xfrm>
            <a:off x="8810970" y="4134159"/>
            <a:ext cx="360040" cy="160152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故障单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3187EA5-6757-455F-9A80-C1262D12A51A}"/>
              </a:ext>
            </a:extLst>
          </p:cNvPr>
          <p:cNvSpPr/>
          <p:nvPr/>
        </p:nvSpPr>
        <p:spPr>
          <a:xfrm>
            <a:off x="9445940" y="4134159"/>
            <a:ext cx="360040" cy="160152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故障诊断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6A10088-8739-4042-883C-D28E039D3D32}"/>
              </a:ext>
            </a:extLst>
          </p:cNvPr>
          <p:cNvSpPr txBox="1"/>
          <p:nvPr/>
        </p:nvSpPr>
        <p:spPr>
          <a:xfrm>
            <a:off x="936501" y="5989338"/>
            <a:ext cx="10520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大部分已开发完成并应用在我们的</a:t>
            </a:r>
            <a:r>
              <a:rPr lang="en-US" altLang="zh-CN" sz="2000" b="1" dirty="0">
                <a:solidFill>
                  <a:srgbClr val="FF0000"/>
                </a:solidFill>
              </a:rPr>
              <a:t>APP</a:t>
            </a:r>
            <a:r>
              <a:rPr lang="zh-CN" altLang="en-US" sz="2000" b="1" dirty="0">
                <a:solidFill>
                  <a:srgbClr val="FF0000"/>
                </a:solidFill>
              </a:rPr>
              <a:t>上了，积累的经验准备复制到公交行业解决方案中。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47F82E2-3630-4D50-9B4E-58E2AA50899D}"/>
              </a:ext>
            </a:extLst>
          </p:cNvPr>
          <p:cNvSpPr txBox="1"/>
          <p:nvPr/>
        </p:nvSpPr>
        <p:spPr>
          <a:xfrm>
            <a:off x="7093185" y="20719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目标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DF842EA-780E-48D1-8D62-333DBAE6B4E0}"/>
              </a:ext>
            </a:extLst>
          </p:cNvPr>
          <p:cNvSpPr txBox="1"/>
          <p:nvPr/>
        </p:nvSpPr>
        <p:spPr>
          <a:xfrm>
            <a:off x="3746554" y="205157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原则</a:t>
            </a:r>
          </a:p>
        </p:txBody>
      </p:sp>
    </p:spTree>
    <p:extLst>
      <p:ext uri="{BB962C8B-B14F-4D97-AF65-F5344CB8AC3E}">
        <p14:creationId xmlns:p14="http://schemas.microsoft.com/office/powerpoint/2010/main" val="131160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8" grpId="0" animBg="1"/>
      <p:bldP spid="47" grpId="0" animBg="1"/>
      <p:bldP spid="46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2" grpId="0" animBg="1"/>
      <p:bldP spid="33" grpId="0" animBg="1"/>
      <p:bldP spid="34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51" grpId="0"/>
      <p:bldP spid="54" grpId="0"/>
      <p:bldP spid="5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88" y="791812"/>
            <a:ext cx="1877665" cy="381642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8526" y="791814"/>
            <a:ext cx="1994241" cy="381642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1477" y="791812"/>
            <a:ext cx="1920339" cy="3816427"/>
          </a:xfrm>
          <a:prstGeom prst="rect">
            <a:avLst/>
          </a:prstGeom>
        </p:spPr>
      </p:pic>
      <p:sp>
        <p:nvSpPr>
          <p:cNvPr id="10" name="矩形 2">
            <a:extLst>
              <a:ext uri="{FF2B5EF4-FFF2-40B4-BE49-F238E27FC236}">
                <a16:creationId xmlns:a16="http://schemas.microsoft.com/office/drawing/2014/main" id="{50556CBB-65AA-4F60-8082-B2C92BB4E57D}"/>
              </a:ext>
            </a:extLst>
          </p:cNvPr>
          <p:cNvSpPr/>
          <p:nvPr/>
        </p:nvSpPr>
        <p:spPr>
          <a:xfrm>
            <a:off x="522288" y="215900"/>
            <a:ext cx="172354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大数据修车</a:t>
            </a:r>
            <a:endParaRPr lang="en-US" altLang="zh-CN" sz="2400" dirty="0">
              <a:solidFill>
                <a:schemeClr val="tx2">
                  <a:lumMod val="60000"/>
                  <a:lumOff val="4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EC2C18-D4C0-4158-B347-F3B48D4DC632}"/>
              </a:ext>
            </a:extLst>
          </p:cNvPr>
          <p:cNvSpPr txBox="1"/>
          <p:nvPr/>
        </p:nvSpPr>
        <p:spPr>
          <a:xfrm>
            <a:off x="432445" y="4752255"/>
            <a:ext cx="1967508" cy="72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我能看到我每辆车的概况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66B5F4-24D4-4143-B967-BD4CDC8B360A}"/>
              </a:ext>
            </a:extLst>
          </p:cNvPr>
          <p:cNvSpPr txBox="1"/>
          <p:nvPr/>
        </p:nvSpPr>
        <p:spPr>
          <a:xfrm>
            <a:off x="2538526" y="4764449"/>
            <a:ext cx="1994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这个车还有不少电，在停放着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D05D05-C87F-429D-B109-DB6882FC9420}"/>
              </a:ext>
            </a:extLst>
          </p:cNvPr>
          <p:cNvSpPr txBox="1"/>
          <p:nvPr/>
        </p:nvSpPr>
        <p:spPr>
          <a:xfrm>
            <a:off x="4680917" y="4754194"/>
            <a:ext cx="19675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定时体检，了解爱车的健康状况</a:t>
            </a:r>
          </a:p>
        </p:txBody>
      </p:sp>
      <p:pic>
        <p:nvPicPr>
          <p:cNvPr id="14" name="图片 1">
            <a:extLst>
              <a:ext uri="{FF2B5EF4-FFF2-40B4-BE49-F238E27FC236}">
                <a16:creationId xmlns:a16="http://schemas.microsoft.com/office/drawing/2014/main" id="{7B7A04B5-9A87-4314-95E1-EE3DE7235C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0917" y="791813"/>
            <a:ext cx="1942410" cy="38164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8E0ECF1-EAAE-47E1-9540-B0173D959CB5}"/>
              </a:ext>
            </a:extLst>
          </p:cNvPr>
          <p:cNvSpPr txBox="1"/>
          <p:nvPr/>
        </p:nvSpPr>
        <p:spPr>
          <a:xfrm>
            <a:off x="6771477" y="4752255"/>
            <a:ext cx="19203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随时知道车辆的电池、电机、电控信息</a:t>
            </a:r>
          </a:p>
        </p:txBody>
      </p:sp>
      <p:pic>
        <p:nvPicPr>
          <p:cNvPr id="16" name="图片 10">
            <a:extLst>
              <a:ext uri="{FF2B5EF4-FFF2-40B4-BE49-F238E27FC236}">
                <a16:creationId xmlns:a16="http://schemas.microsoft.com/office/drawing/2014/main" id="{EAA787D8-2641-4257-81E6-1BBAC7C06D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6905" y="791812"/>
            <a:ext cx="2011396" cy="38164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EC232A-EBEA-4F75-9A7F-442DF7FD0679}"/>
              </a:ext>
            </a:extLst>
          </p:cNvPr>
          <p:cNvSpPr txBox="1"/>
          <p:nvPr/>
        </p:nvSpPr>
        <p:spPr>
          <a:xfrm>
            <a:off x="8815153" y="4764449"/>
            <a:ext cx="22500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这么堵的路，开车速度会影响我电池的电量吗？</a:t>
            </a:r>
          </a:p>
        </p:txBody>
      </p:sp>
    </p:spTree>
    <p:extLst>
      <p:ext uri="{BB962C8B-B14F-4D97-AF65-F5344CB8AC3E}">
        <p14:creationId xmlns:p14="http://schemas.microsoft.com/office/powerpoint/2010/main" val="3902105036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53" y="791816"/>
            <a:ext cx="2019296" cy="39604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371" y="784140"/>
            <a:ext cx="1968822" cy="3960440"/>
          </a:xfrm>
          <a:prstGeom prst="rect">
            <a:avLst/>
          </a:prstGeom>
        </p:spPr>
      </p:pic>
      <p:sp>
        <p:nvSpPr>
          <p:cNvPr id="9" name="矩形 2">
            <a:extLst>
              <a:ext uri="{FF2B5EF4-FFF2-40B4-BE49-F238E27FC236}">
                <a16:creationId xmlns:a16="http://schemas.microsoft.com/office/drawing/2014/main" id="{E4703C1C-6B39-4F84-AE07-39C88C159662}"/>
              </a:ext>
            </a:extLst>
          </p:cNvPr>
          <p:cNvSpPr/>
          <p:nvPr/>
        </p:nvSpPr>
        <p:spPr>
          <a:xfrm>
            <a:off x="522288" y="215900"/>
            <a:ext cx="172354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大数据修车</a:t>
            </a:r>
            <a:endParaRPr lang="en-US" altLang="zh-CN" sz="2400" dirty="0">
              <a:solidFill>
                <a:schemeClr val="tx2">
                  <a:lumMod val="60000"/>
                  <a:lumOff val="4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74F1AB-31BD-4ED3-A93E-A8E40E166D96}"/>
              </a:ext>
            </a:extLst>
          </p:cNvPr>
          <p:cNvSpPr txBox="1"/>
          <p:nvPr/>
        </p:nvSpPr>
        <p:spPr>
          <a:xfrm>
            <a:off x="389059" y="4874155"/>
            <a:ext cx="21346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这一天，我从南开到了北，充了几次电跑了多少里，钱花的明明白白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1D4967-9D50-4023-B9F4-D1176BB6192C}"/>
              </a:ext>
            </a:extLst>
          </p:cNvPr>
          <p:cNvSpPr txBox="1"/>
          <p:nvPr/>
        </p:nvSpPr>
        <p:spPr>
          <a:xfrm>
            <a:off x="2600795" y="4874153"/>
            <a:ext cx="21346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我关心我的电池，我能知道我充电时的功率曲线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14539D-7EEE-42B7-B672-A7FF392EC2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686" y="790391"/>
            <a:ext cx="2227748" cy="39604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2B2C558-9499-480B-B999-63CD5E8D03D4}"/>
              </a:ext>
            </a:extLst>
          </p:cNvPr>
          <p:cNvSpPr txBox="1"/>
          <p:nvPr/>
        </p:nvSpPr>
        <p:spPr>
          <a:xfrm>
            <a:off x="4820434" y="4874153"/>
            <a:ext cx="2037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我是新手，我关心我的行车安全</a:t>
            </a:r>
          </a:p>
        </p:txBody>
      </p:sp>
      <p:pic>
        <p:nvPicPr>
          <p:cNvPr id="17" name="图片 4">
            <a:extLst>
              <a:ext uri="{FF2B5EF4-FFF2-40B4-BE49-F238E27FC236}">
                <a16:creationId xmlns:a16="http://schemas.microsoft.com/office/drawing/2014/main" id="{372A5AE7-34AA-494D-97DC-503CA9FD54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0696" y="758339"/>
            <a:ext cx="2099573" cy="3986241"/>
          </a:xfrm>
          <a:prstGeom prst="rect">
            <a:avLst/>
          </a:prstGeom>
        </p:spPr>
      </p:pic>
      <p:pic>
        <p:nvPicPr>
          <p:cNvPr id="18" name="图片 5">
            <a:extLst>
              <a:ext uri="{FF2B5EF4-FFF2-40B4-BE49-F238E27FC236}">
                <a16:creationId xmlns:a16="http://schemas.microsoft.com/office/drawing/2014/main" id="{4DC0B2AC-7A88-4175-97AD-EFE836DF7E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5413" y="754642"/>
            <a:ext cx="1982388" cy="398624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7A54247-F337-4284-916B-58F99086C67F}"/>
              </a:ext>
            </a:extLst>
          </p:cNvPr>
          <p:cNvSpPr txBox="1"/>
          <p:nvPr/>
        </p:nvSpPr>
        <p:spPr>
          <a:xfrm>
            <a:off x="6966701" y="4874153"/>
            <a:ext cx="20377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比银行还体贴，每月花费一目了然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063320-E00B-4084-8156-6F043FCD2021}"/>
              </a:ext>
            </a:extLst>
          </p:cNvPr>
          <p:cNvSpPr txBox="1"/>
          <p:nvPr/>
        </p:nvSpPr>
        <p:spPr>
          <a:xfrm>
            <a:off x="9179536" y="4874152"/>
            <a:ext cx="20377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电压、电流和温度，都影响我的爱车电量</a:t>
            </a:r>
          </a:p>
        </p:txBody>
      </p:sp>
    </p:spTree>
    <p:extLst>
      <p:ext uri="{BB962C8B-B14F-4D97-AF65-F5344CB8AC3E}">
        <p14:creationId xmlns:p14="http://schemas.microsoft.com/office/powerpoint/2010/main" val="305479506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7111159-08B4-42B0-A2AD-FD092E8CA092}"/>
              </a:ext>
            </a:extLst>
          </p:cNvPr>
          <p:cNvSpPr txBox="1"/>
          <p:nvPr/>
        </p:nvSpPr>
        <p:spPr>
          <a:xfrm>
            <a:off x="7489229" y="2952055"/>
            <a:ext cx="33844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通过大数据算法、机器学习，慢充桩也可以预估充电余时了！</a:t>
            </a:r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id="{444B9FCD-05A3-4790-887A-5AF015AB4044}"/>
              </a:ext>
            </a:extLst>
          </p:cNvPr>
          <p:cNvSpPr/>
          <p:nvPr/>
        </p:nvSpPr>
        <p:spPr>
          <a:xfrm>
            <a:off x="522288" y="215900"/>
            <a:ext cx="480131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大数据修车 </a:t>
            </a:r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精细化的充电体验</a:t>
            </a:r>
            <a:endParaRPr lang="en-US" altLang="zh-CN" sz="2400" dirty="0">
              <a:solidFill>
                <a:schemeClr val="tx2">
                  <a:lumMod val="60000"/>
                  <a:lumOff val="4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C73240-6621-44C6-9147-219BF3A3CC2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8" y="1583903"/>
            <a:ext cx="2146585" cy="38161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1E210A-B6C4-45A2-8E77-75E3255FC27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701" y="1583903"/>
            <a:ext cx="2146585" cy="38161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E43D379-B75F-4726-8080-1F63F927C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949" y="1583904"/>
            <a:ext cx="2146585" cy="381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6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24D97B-BDF7-4E04-BC48-17A560257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853" y="1349374"/>
            <a:ext cx="3200400" cy="3781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410918-4AA6-43CB-B016-83DA3C5A6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27" y="1007839"/>
            <a:ext cx="3581400" cy="4867275"/>
          </a:xfrm>
          <a:prstGeom prst="rect">
            <a:avLst/>
          </a:prstGeom>
        </p:spPr>
      </p:pic>
      <p:sp>
        <p:nvSpPr>
          <p:cNvPr id="8" name="矩形 2">
            <a:extLst>
              <a:ext uri="{FF2B5EF4-FFF2-40B4-BE49-F238E27FC236}">
                <a16:creationId xmlns:a16="http://schemas.microsoft.com/office/drawing/2014/main" id="{92A41C26-786C-47B5-85F6-5FF1EDB9A012}"/>
              </a:ext>
            </a:extLst>
          </p:cNvPr>
          <p:cNvSpPr/>
          <p:nvPr/>
        </p:nvSpPr>
        <p:spPr>
          <a:xfrm>
            <a:off x="522288" y="215900"/>
            <a:ext cx="480131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大数据修车 </a:t>
            </a:r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精细化的充电体验</a:t>
            </a:r>
            <a:endParaRPr lang="en-US" altLang="zh-CN" sz="2400" dirty="0">
              <a:solidFill>
                <a:schemeClr val="tx2">
                  <a:lumMod val="60000"/>
                  <a:lumOff val="4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A3EE7780-9ED7-49CB-A6BE-18DCFB969DB6}"/>
              </a:ext>
            </a:extLst>
          </p:cNvPr>
          <p:cNvSpPr/>
          <p:nvPr/>
        </p:nvSpPr>
        <p:spPr>
          <a:xfrm>
            <a:off x="7704657" y="1727919"/>
            <a:ext cx="3168947" cy="2016224"/>
          </a:xfrm>
          <a:prstGeom prst="wedgeEllipseCallout">
            <a:avLst>
              <a:gd name="adj1" fmla="val -56984"/>
              <a:gd name="adj2" fmla="val 6419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600" dirty="0"/>
              <a:t>实时显示故障原因</a:t>
            </a:r>
          </a:p>
          <a:p>
            <a:r>
              <a:rPr lang="zh-CN" altLang="en-US" sz="1600" dirty="0"/>
              <a:t>提供解决方案·</a:t>
            </a:r>
          </a:p>
          <a:p>
            <a:r>
              <a:rPr lang="zh-CN" altLang="en-US" sz="1600" dirty="0"/>
              <a:t>同时通过大数据智能分析，给予贴心的充电提示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888B43-FD3D-41CE-9D0A-4EBF86F53338}"/>
              </a:ext>
            </a:extLst>
          </p:cNvPr>
          <p:cNvSpPr txBox="1"/>
          <p:nvPr/>
        </p:nvSpPr>
        <p:spPr>
          <a:xfrm>
            <a:off x="4160269" y="5544343"/>
            <a:ext cx="6840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即使失败，也要明明白白！而且还有解决方案！</a:t>
            </a:r>
          </a:p>
        </p:txBody>
      </p:sp>
    </p:spTree>
    <p:extLst>
      <p:ext uri="{BB962C8B-B14F-4D97-AF65-F5344CB8AC3E}">
        <p14:creationId xmlns:p14="http://schemas.microsoft.com/office/powerpoint/2010/main" val="167700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121629-BE2B-4788-8E4A-026B6AEF5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37" y="1079847"/>
            <a:ext cx="4274243" cy="4676524"/>
          </a:xfrm>
          <a:prstGeom prst="rect">
            <a:avLst/>
          </a:prstGeom>
        </p:spPr>
      </p:pic>
      <p:pic>
        <p:nvPicPr>
          <p:cNvPr id="1026" name="Picture 2" descr="https://timgsa.baidu.com/timg?image&amp;quality=80&amp;size=b9999_10000&amp;sec=1518082744625&amp;di=1ea52037887e1444a7c992ab9ebb0089&amp;imgtype=0&amp;src=http%3A%2F%2Fimgsrc.baidu.com%2Fimgad%2Fpic%2Fitem%2Fa50f4bfbfbedab64b14e4009fd36afc379311e3e.jpg">
            <a:extLst>
              <a:ext uri="{FF2B5EF4-FFF2-40B4-BE49-F238E27FC236}">
                <a16:creationId xmlns:a16="http://schemas.microsoft.com/office/drawing/2014/main" id="{8CFACF5B-6A13-4ADC-AA31-ADFD80189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221" y="1943943"/>
            <a:ext cx="1511895" cy="151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A4262A-B116-4CBD-85D1-AAE908048566}"/>
              </a:ext>
            </a:extLst>
          </p:cNvPr>
          <p:cNvSpPr txBox="1"/>
          <p:nvPr/>
        </p:nvSpPr>
        <p:spPr>
          <a:xfrm>
            <a:off x="4688002" y="4392215"/>
            <a:ext cx="68407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充电安全更精细了！持续高功率、大电流，但是</a:t>
            </a:r>
            <a:r>
              <a:rPr lang="en-US" altLang="zh-CN" sz="2000" b="1" dirty="0">
                <a:solidFill>
                  <a:srgbClr val="FF0000"/>
                </a:solidFill>
              </a:rPr>
              <a:t>SOC</a:t>
            </a:r>
            <a:r>
              <a:rPr lang="zh-CN" altLang="en-US" sz="2000" b="1" dirty="0">
                <a:solidFill>
                  <a:srgbClr val="FF0000"/>
                </a:solidFill>
              </a:rPr>
              <a:t>不变，说明你的</a:t>
            </a:r>
            <a:r>
              <a:rPr lang="en-US" altLang="zh-CN" sz="2000" b="1" dirty="0">
                <a:solidFill>
                  <a:srgbClr val="FF0000"/>
                </a:solidFill>
              </a:rPr>
              <a:t>BMS</a:t>
            </a:r>
            <a:r>
              <a:rPr lang="zh-CN" altLang="en-US" sz="2000" b="1" dirty="0">
                <a:solidFill>
                  <a:srgbClr val="FF0000"/>
                </a:solidFill>
              </a:rPr>
              <a:t>或者车子可能要出事了！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zh-CN" altLang="en-US" sz="2000" b="1" dirty="0">
                <a:solidFill>
                  <a:srgbClr val="FF0000"/>
                </a:solidFill>
              </a:rPr>
              <a:t>***此功能即将上线！</a:t>
            </a:r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id="{A855DC12-46C9-4319-9762-3B89611A4562}"/>
              </a:ext>
            </a:extLst>
          </p:cNvPr>
          <p:cNvSpPr/>
          <p:nvPr/>
        </p:nvSpPr>
        <p:spPr>
          <a:xfrm>
            <a:off x="522288" y="215900"/>
            <a:ext cx="480131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大数据修车 </a:t>
            </a:r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精细化的充电体验</a:t>
            </a:r>
            <a:endParaRPr lang="en-US" altLang="zh-CN" sz="2400" dirty="0">
              <a:solidFill>
                <a:schemeClr val="tx2">
                  <a:lumMod val="60000"/>
                  <a:lumOff val="4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462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>
            <a:extLst>
              <a:ext uri="{FF2B5EF4-FFF2-40B4-BE49-F238E27FC236}">
                <a16:creationId xmlns:a16="http://schemas.microsoft.com/office/drawing/2014/main" id="{DC4CAF65-7644-4D34-A82F-BC5AEC976BD1}"/>
              </a:ext>
            </a:extLst>
          </p:cNvPr>
          <p:cNvSpPr/>
          <p:nvPr/>
        </p:nvSpPr>
        <p:spPr>
          <a:xfrm>
            <a:off x="522288" y="215900"/>
            <a:ext cx="480131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大数据修车 </a:t>
            </a:r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精细化的充电体验</a:t>
            </a:r>
            <a:endParaRPr lang="en-US" altLang="zh-CN" sz="2400" dirty="0">
              <a:solidFill>
                <a:schemeClr val="tx2">
                  <a:lumMod val="60000"/>
                  <a:lumOff val="4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0EA6F2-4EEF-44A9-AA00-7B2FB6AFD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8" y="1223863"/>
            <a:ext cx="2632639" cy="4680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AF2231-E68E-4E77-9362-79BD3F75A751}"/>
              </a:ext>
            </a:extLst>
          </p:cNvPr>
          <p:cNvSpPr txBox="1"/>
          <p:nvPr/>
        </p:nvSpPr>
        <p:spPr>
          <a:xfrm>
            <a:off x="3816821" y="2520007"/>
            <a:ext cx="5143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问：为什么要通过充电曲线猜车型？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9DD958-C296-4E22-A7D2-B8D00A30DAFB}"/>
              </a:ext>
            </a:extLst>
          </p:cNvPr>
          <p:cNvSpPr txBox="1"/>
          <p:nvPr/>
        </p:nvSpPr>
        <p:spPr>
          <a:xfrm>
            <a:off x="3816821" y="3257678"/>
            <a:ext cx="72728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答：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en-US" altLang="zh-CN" sz="2000" b="1" dirty="0">
                <a:solidFill>
                  <a:srgbClr val="FF0000"/>
                </a:solidFill>
              </a:rPr>
              <a:t>0</a:t>
            </a:r>
            <a:r>
              <a:rPr lang="zh-CN" altLang="en-US" sz="2000" b="1" dirty="0">
                <a:solidFill>
                  <a:srgbClr val="FF0000"/>
                </a:solidFill>
              </a:rPr>
              <a:t>、这个问题比较复杂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en-US" altLang="zh-CN" sz="2000" b="1" dirty="0">
                <a:solidFill>
                  <a:srgbClr val="FF0000"/>
                </a:solidFill>
              </a:rPr>
              <a:t>1</a:t>
            </a:r>
            <a:r>
              <a:rPr lang="zh-CN" altLang="en-US" sz="2000" b="1" dirty="0">
                <a:solidFill>
                  <a:srgbClr val="FF0000"/>
                </a:solidFill>
              </a:rPr>
              <a:t>、最理想的充电模式是插枪后自动识别车</a:t>
            </a:r>
            <a:r>
              <a:rPr lang="en-US" altLang="zh-CN" sz="2000" b="1" dirty="0">
                <a:solidFill>
                  <a:srgbClr val="FF0000"/>
                </a:solidFill>
              </a:rPr>
              <a:t>-&gt;</a:t>
            </a:r>
            <a:r>
              <a:rPr lang="zh-CN" altLang="en-US" sz="2000" b="1" dirty="0">
                <a:solidFill>
                  <a:srgbClr val="FF0000"/>
                </a:solidFill>
              </a:rPr>
              <a:t>自动识别车主</a:t>
            </a:r>
            <a:r>
              <a:rPr lang="en-US" altLang="zh-CN" sz="2000" b="1" dirty="0">
                <a:solidFill>
                  <a:srgbClr val="FF0000"/>
                </a:solidFill>
              </a:rPr>
              <a:t>-&gt;</a:t>
            </a:r>
            <a:r>
              <a:rPr lang="zh-CN" altLang="en-US" sz="2000" b="1" dirty="0">
                <a:solidFill>
                  <a:srgbClr val="FF0000"/>
                </a:solidFill>
              </a:rPr>
              <a:t>自动获取车主信用状态</a:t>
            </a:r>
            <a:r>
              <a:rPr lang="en-US" altLang="zh-CN" sz="2000" b="1" dirty="0">
                <a:solidFill>
                  <a:srgbClr val="FF0000"/>
                </a:solidFill>
              </a:rPr>
              <a:t>-&gt;</a:t>
            </a:r>
            <a:r>
              <a:rPr lang="zh-CN" altLang="en-US" sz="2000" b="1" dirty="0">
                <a:solidFill>
                  <a:srgbClr val="FF0000"/>
                </a:solidFill>
              </a:rPr>
              <a:t>按照</a:t>
            </a:r>
            <a:r>
              <a:rPr lang="en-US" altLang="zh-CN" sz="2000" b="1" dirty="0">
                <a:solidFill>
                  <a:srgbClr val="FF0000"/>
                </a:solidFill>
              </a:rPr>
              <a:t>BMS</a:t>
            </a:r>
            <a:r>
              <a:rPr lang="zh-CN" altLang="en-US" sz="2000" b="1" dirty="0">
                <a:solidFill>
                  <a:srgbClr val="FF0000"/>
                </a:solidFill>
              </a:rPr>
              <a:t>需求和车辆情况，智能充电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en-US" altLang="zh-CN" sz="2000" b="1" dirty="0">
                <a:solidFill>
                  <a:srgbClr val="FF0000"/>
                </a:solidFill>
              </a:rPr>
              <a:t>2</a:t>
            </a:r>
            <a:r>
              <a:rPr lang="zh-CN" altLang="en-US" sz="2000" b="1" dirty="0">
                <a:solidFill>
                  <a:srgbClr val="FF0000"/>
                </a:solidFill>
              </a:rPr>
              <a:t>、但是现在大部分车没有</a:t>
            </a:r>
            <a:r>
              <a:rPr lang="en-US" altLang="zh-CN" sz="2000" b="1" dirty="0">
                <a:solidFill>
                  <a:srgbClr val="FF0000"/>
                </a:solidFill>
              </a:rPr>
              <a:t>VIN</a:t>
            </a:r>
            <a:r>
              <a:rPr lang="zh-CN" altLang="en-US" sz="2000" b="1" dirty="0">
                <a:solidFill>
                  <a:srgbClr val="FF0000"/>
                </a:solidFill>
              </a:rPr>
              <a:t>，没法自动识别这是哪辆车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en-US" altLang="zh-CN" sz="2000" b="1" dirty="0">
                <a:solidFill>
                  <a:srgbClr val="FF0000"/>
                </a:solidFill>
              </a:rPr>
              <a:t>3</a:t>
            </a:r>
            <a:r>
              <a:rPr lang="zh-CN" altLang="en-US" sz="2000" b="1" dirty="0">
                <a:solidFill>
                  <a:srgbClr val="FF0000"/>
                </a:solidFill>
              </a:rPr>
              <a:t>、所以只能通过大数据和机器学习的手段，通过充电时的电压电流温度</a:t>
            </a:r>
            <a:r>
              <a:rPr lang="en-US" altLang="zh-CN" sz="2000" b="1" dirty="0">
                <a:solidFill>
                  <a:srgbClr val="FF0000"/>
                </a:solidFill>
              </a:rPr>
              <a:t>SOC</a:t>
            </a:r>
            <a:r>
              <a:rPr lang="zh-CN" altLang="en-US" sz="2000" b="1" dirty="0">
                <a:solidFill>
                  <a:srgbClr val="FF0000"/>
                </a:solidFill>
              </a:rPr>
              <a:t>来猜测车辆的车型，然后通过绑定的用户信息，实现个性化的智能充电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420EBBAB-BBA0-454E-B3BF-F9E42AA0C1F9}"/>
              </a:ext>
            </a:extLst>
          </p:cNvPr>
          <p:cNvSpPr/>
          <p:nvPr/>
        </p:nvSpPr>
        <p:spPr>
          <a:xfrm>
            <a:off x="3456781" y="1113894"/>
            <a:ext cx="1733877" cy="1040050"/>
          </a:xfrm>
          <a:prstGeom prst="wedgeEllipseCallout">
            <a:avLst>
              <a:gd name="adj1" fmla="val -56984"/>
              <a:gd name="adj2" fmla="val 6419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600" dirty="0"/>
              <a:t>通过充电曲线猜车型</a:t>
            </a:r>
          </a:p>
        </p:txBody>
      </p:sp>
    </p:spTree>
    <p:extLst>
      <p:ext uri="{BB962C8B-B14F-4D97-AF65-F5344CB8AC3E}">
        <p14:creationId xmlns:p14="http://schemas.microsoft.com/office/powerpoint/2010/main" val="3283029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0" name="标题 12">
            <a:extLst>
              <a:ext uri="{FF2B5EF4-FFF2-40B4-BE49-F238E27FC236}">
                <a16:creationId xmlns:a16="http://schemas.microsoft.com/office/drawing/2014/main" id="{C8E02179-F5CE-4FF9-A85C-928916050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90488"/>
            <a:ext cx="2600325" cy="585787"/>
          </a:xfr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3200" dirty="0">
                <a:solidFill>
                  <a:srgbClr val="11A4C3"/>
                </a:solidFill>
                <a:latin typeface="+mn-lt"/>
                <a:ea typeface="+mn-ea"/>
                <a:cs typeface="+mn-ea"/>
                <a:sym typeface="+mn-lt"/>
              </a:rPr>
              <a:t>车 </a:t>
            </a:r>
            <a:r>
              <a:rPr lang="en-US" altLang="zh-CN" sz="3200" dirty="0">
                <a:solidFill>
                  <a:srgbClr val="11A4C3"/>
                </a:solidFill>
                <a:latin typeface="+mn-lt"/>
                <a:ea typeface="+mn-ea"/>
                <a:cs typeface="+mn-ea"/>
                <a:sym typeface="+mn-lt"/>
              </a:rPr>
              <a:t>- </a:t>
            </a:r>
            <a:r>
              <a:rPr lang="zh-CN" altLang="en-US" sz="3200" dirty="0">
                <a:solidFill>
                  <a:srgbClr val="11A4C3"/>
                </a:solidFill>
                <a:latin typeface="+mn-lt"/>
                <a:ea typeface="+mn-ea"/>
                <a:cs typeface="+mn-ea"/>
                <a:sym typeface="+mn-lt"/>
              </a:rPr>
              <a:t>分析模型</a:t>
            </a:r>
            <a:endParaRPr lang="zh-CN" altLang="en-US" sz="1200" dirty="0">
              <a:solidFill>
                <a:srgbClr val="FF0000"/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pic>
        <p:nvPicPr>
          <p:cNvPr id="122883" name="图片 1">
            <a:extLst>
              <a:ext uri="{FF2B5EF4-FFF2-40B4-BE49-F238E27FC236}">
                <a16:creationId xmlns:a16="http://schemas.microsoft.com/office/drawing/2014/main" id="{3AA1B52A-0905-4151-BA0D-4E2C1ED8E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88" y="863600"/>
            <a:ext cx="10512425" cy="524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306290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68251E2-1469-48DE-9FC1-2AFFDF361D72}"/>
              </a:ext>
            </a:extLst>
          </p:cNvPr>
          <p:cNvSpPr/>
          <p:nvPr/>
        </p:nvSpPr>
        <p:spPr>
          <a:xfrm>
            <a:off x="-4763" y="0"/>
            <a:ext cx="11545888" cy="6462713"/>
          </a:xfrm>
          <a:prstGeom prst="rect">
            <a:avLst/>
          </a:prstGeom>
          <a:solidFill>
            <a:srgbClr val="0196B7"/>
          </a:solidFill>
          <a:ln>
            <a:solidFill>
              <a:srgbClr val="0196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40" dirty="0"/>
          </a:p>
        </p:txBody>
      </p:sp>
      <p:sp>
        <p:nvSpPr>
          <p:cNvPr id="9219" name="文本框 6">
            <a:extLst>
              <a:ext uri="{FF2B5EF4-FFF2-40B4-BE49-F238E27FC236}">
                <a16:creationId xmlns:a16="http://schemas.microsoft.com/office/drawing/2014/main" id="{DE723B7E-F78B-4346-B71D-0BB68C7B4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7599" y="3455988"/>
            <a:ext cx="26468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大数据定位及组织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E753A8A6-2B3C-4E98-BAFA-BEDB84723C0C}"/>
              </a:ext>
            </a:extLst>
          </p:cNvPr>
          <p:cNvSpPr/>
          <p:nvPr/>
        </p:nvSpPr>
        <p:spPr>
          <a:xfrm>
            <a:off x="4859406" y="1275720"/>
            <a:ext cx="1803237" cy="180323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1700" noProof="1">
              <a:solidFill>
                <a:prstClr val="white"/>
              </a:solidFill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490B1213-2A53-4982-B6C8-20BAD3F85F29}"/>
              </a:ext>
            </a:extLst>
          </p:cNvPr>
          <p:cNvSpPr/>
          <p:nvPr/>
        </p:nvSpPr>
        <p:spPr>
          <a:xfrm>
            <a:off x="4991100" y="1408113"/>
            <a:ext cx="1539875" cy="1539875"/>
          </a:xfrm>
          <a:prstGeom prst="ellipse">
            <a:avLst/>
          </a:prstGeom>
          <a:solidFill>
            <a:srgbClr val="0196B7"/>
          </a:solidFill>
          <a:ln>
            <a:solidFill>
              <a:srgbClr val="0196B7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5670" b="1" noProof="1">
                <a:solidFill>
                  <a:prstClr val="white"/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76276316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0" name="标题 12">
            <a:extLst>
              <a:ext uri="{FF2B5EF4-FFF2-40B4-BE49-F238E27FC236}">
                <a16:creationId xmlns:a16="http://schemas.microsoft.com/office/drawing/2014/main" id="{C8E02179-F5CE-4FF9-A85C-928916050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90488"/>
            <a:ext cx="2692400" cy="585787"/>
          </a:xfr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3200" dirty="0">
                <a:solidFill>
                  <a:srgbClr val="11A4C3"/>
                </a:solidFill>
                <a:latin typeface="+mn-lt"/>
                <a:ea typeface="+mn-ea"/>
                <a:cs typeface="+mn-ea"/>
                <a:sym typeface="+mn-lt"/>
              </a:rPr>
              <a:t>车 </a:t>
            </a:r>
            <a:r>
              <a:rPr lang="en-US" altLang="zh-CN" sz="3200" dirty="0">
                <a:solidFill>
                  <a:srgbClr val="11A4C3"/>
                </a:solidFill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zh-CN" altLang="en-US" sz="3200" dirty="0">
                <a:solidFill>
                  <a:srgbClr val="11A4C3"/>
                </a:solidFill>
                <a:latin typeface="+mn-lt"/>
                <a:ea typeface="+mn-ea"/>
                <a:cs typeface="+mn-ea"/>
                <a:sym typeface="+mn-lt"/>
              </a:rPr>
              <a:t>分析模型</a:t>
            </a:r>
            <a:endParaRPr lang="zh-CN" altLang="en-US" sz="1200" dirty="0">
              <a:solidFill>
                <a:srgbClr val="FF0000"/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664F26-E148-46C2-AF4F-A70269C29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863600"/>
            <a:ext cx="11160125" cy="541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B08D0CD-2961-4F61-9D87-964312B53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803275"/>
            <a:ext cx="10972800" cy="547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B12BEC6-75B6-47AA-BBD8-E30007C47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63" y="803275"/>
            <a:ext cx="10777537" cy="547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E9F0DEF-FB50-443C-8DE7-70247DB20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" y="785813"/>
            <a:ext cx="10620375" cy="556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2895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>
            <a:extLst>
              <a:ext uri="{FF2B5EF4-FFF2-40B4-BE49-F238E27FC236}">
                <a16:creationId xmlns:a16="http://schemas.microsoft.com/office/drawing/2014/main" id="{155BBCAC-8989-444A-9CA0-D8349CA9FB24}"/>
              </a:ext>
            </a:extLst>
          </p:cNvPr>
          <p:cNvSpPr/>
          <p:nvPr/>
        </p:nvSpPr>
        <p:spPr>
          <a:xfrm>
            <a:off x="522288" y="215900"/>
            <a:ext cx="264687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智能运维 </a:t>
            </a:r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架构</a:t>
            </a:r>
            <a:endParaRPr lang="en-US" altLang="zh-CN" sz="2400" dirty="0">
              <a:solidFill>
                <a:schemeClr val="tx2">
                  <a:lumMod val="60000"/>
                  <a:lumOff val="4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Hexagon 5">
            <a:extLst>
              <a:ext uri="{FF2B5EF4-FFF2-40B4-BE49-F238E27FC236}">
                <a16:creationId xmlns:a16="http://schemas.microsoft.com/office/drawing/2014/main" id="{C57FD5F7-1B48-48D4-953C-0A34E65330CE}"/>
              </a:ext>
            </a:extLst>
          </p:cNvPr>
          <p:cNvSpPr/>
          <p:nvPr/>
        </p:nvSpPr>
        <p:spPr>
          <a:xfrm rot="16200000">
            <a:off x="5165477" y="3304678"/>
            <a:ext cx="1709738" cy="1570037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600" dirty="0">
              <a:cs typeface="+mn-ea"/>
              <a:sym typeface="+mn-lt"/>
            </a:endParaRPr>
          </a:p>
        </p:txBody>
      </p:sp>
      <p:sp>
        <p:nvSpPr>
          <p:cNvPr id="28" name="Hexagon 5">
            <a:extLst>
              <a:ext uri="{FF2B5EF4-FFF2-40B4-BE49-F238E27FC236}">
                <a16:creationId xmlns:a16="http://schemas.microsoft.com/office/drawing/2014/main" id="{200991DB-F5FD-45B5-A29F-B5341750451C}"/>
              </a:ext>
            </a:extLst>
          </p:cNvPr>
          <p:cNvSpPr/>
          <p:nvPr/>
        </p:nvSpPr>
        <p:spPr>
          <a:xfrm rot="16200000">
            <a:off x="3595439" y="3314203"/>
            <a:ext cx="1709738" cy="1570038"/>
          </a:xfrm>
          <a:prstGeom prst="hex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600" dirty="0">
              <a:cs typeface="+mn-ea"/>
              <a:sym typeface="+mn-lt"/>
            </a:endParaRPr>
          </a:p>
        </p:txBody>
      </p:sp>
      <p:sp>
        <p:nvSpPr>
          <p:cNvPr id="37" name="文本框 51">
            <a:extLst>
              <a:ext uri="{FF2B5EF4-FFF2-40B4-BE49-F238E27FC236}">
                <a16:creationId xmlns:a16="http://schemas.microsoft.com/office/drawing/2014/main" id="{543A9D20-C363-43B1-9D58-6097A5ADEE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8989" y="2375991"/>
            <a:ext cx="16827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lt"/>
              </a:rPr>
              <a:t>全面的数据监控</a:t>
            </a:r>
          </a:p>
        </p:txBody>
      </p:sp>
      <p:sp>
        <p:nvSpPr>
          <p:cNvPr id="38" name="Hexagon 5">
            <a:extLst>
              <a:ext uri="{FF2B5EF4-FFF2-40B4-BE49-F238E27FC236}">
                <a16:creationId xmlns:a16="http://schemas.microsoft.com/office/drawing/2014/main" id="{19988CE7-88A0-4DF1-9CC1-FB4D2D0A7836}"/>
              </a:ext>
            </a:extLst>
          </p:cNvPr>
          <p:cNvSpPr/>
          <p:nvPr/>
        </p:nvSpPr>
        <p:spPr>
          <a:xfrm rot="16200000">
            <a:off x="4381252" y="2001341"/>
            <a:ext cx="1709737" cy="157003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600" dirty="0">
              <a:cs typeface="+mn-ea"/>
              <a:sym typeface="+mn-lt"/>
            </a:endParaRPr>
          </a:p>
        </p:txBody>
      </p:sp>
      <p:sp>
        <p:nvSpPr>
          <p:cNvPr id="39" name="文本框 55">
            <a:extLst>
              <a:ext uri="{FF2B5EF4-FFF2-40B4-BE49-F238E27FC236}">
                <a16:creationId xmlns:a16="http://schemas.microsoft.com/office/drawing/2014/main" id="{6B460E58-3301-4FEE-8F43-C567FBAE7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1264" y="2336303"/>
            <a:ext cx="15652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lt"/>
              </a:rPr>
              <a:t>全面的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lt"/>
              </a:rPr>
              <a:t>数据监控</a:t>
            </a:r>
          </a:p>
        </p:txBody>
      </p:sp>
      <p:sp>
        <p:nvSpPr>
          <p:cNvPr id="40" name="文本框 57">
            <a:extLst>
              <a:ext uri="{FF2B5EF4-FFF2-40B4-BE49-F238E27FC236}">
                <a16:creationId xmlns:a16="http://schemas.microsoft.com/office/drawing/2014/main" id="{4304E327-1D7F-4EA7-A57D-0D25B56631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6058" y="3776055"/>
            <a:ext cx="203041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lt"/>
              </a:rPr>
              <a:t>主动与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lt"/>
              </a:rPr>
              <a:t>社会化运维</a:t>
            </a:r>
            <a:endParaRPr lang="en-US" altLang="zh-CN" sz="1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42" name="文本框 53">
            <a:extLst>
              <a:ext uri="{FF2B5EF4-FFF2-40B4-BE49-F238E27FC236}">
                <a16:creationId xmlns:a16="http://schemas.microsoft.com/office/drawing/2014/main" id="{47DC96B3-6398-41A0-A8A1-5EF7C44F49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1163" y="3861029"/>
            <a:ext cx="21367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lt"/>
              </a:rPr>
              <a:t>大数据预测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84196A3-5197-40A3-A1A7-AFEE48668C12}"/>
              </a:ext>
            </a:extLst>
          </p:cNvPr>
          <p:cNvSpPr txBox="1"/>
          <p:nvPr/>
        </p:nvSpPr>
        <p:spPr>
          <a:xfrm>
            <a:off x="843800" y="5628361"/>
            <a:ext cx="9136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2018</a:t>
            </a:r>
            <a:r>
              <a:rPr lang="zh-CN" altLang="en-US" sz="2000" b="1" dirty="0">
                <a:solidFill>
                  <a:srgbClr val="FF0000"/>
                </a:solidFill>
              </a:rPr>
              <a:t>年开始研发，</a:t>
            </a:r>
            <a:r>
              <a:rPr lang="en-US" altLang="zh-CN" sz="2000" b="1" dirty="0">
                <a:solidFill>
                  <a:srgbClr val="FF0000"/>
                </a:solidFill>
              </a:rPr>
              <a:t>2019</a:t>
            </a:r>
            <a:r>
              <a:rPr lang="zh-CN" altLang="en-US" sz="2000" b="1" dirty="0">
                <a:solidFill>
                  <a:srgbClr val="FF0000"/>
                </a:solidFill>
              </a:rPr>
              <a:t>年我们将大规模开展基于大数据监控与预测的智能运维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9F49A95-3449-4FEF-AD18-669BC4EC7133}"/>
              </a:ext>
            </a:extLst>
          </p:cNvPr>
          <p:cNvSpPr/>
          <p:nvPr/>
        </p:nvSpPr>
        <p:spPr>
          <a:xfrm>
            <a:off x="6868865" y="1854546"/>
            <a:ext cx="3096344" cy="93017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zh-CN" altLang="en-US" sz="1600" b="1" dirty="0">
                <a:solidFill>
                  <a:srgbClr val="FF0000"/>
                </a:solidFill>
              </a:rPr>
              <a:t>①</a:t>
            </a:r>
            <a:r>
              <a:rPr lang="en-US" altLang="zh-CN" sz="1600" dirty="0"/>
              <a:t>2018</a:t>
            </a:r>
            <a:r>
              <a:rPr lang="zh-CN" altLang="en-US" sz="1600" dirty="0"/>
              <a:t>年</a:t>
            </a:r>
            <a:r>
              <a:rPr lang="en-US" altLang="zh-CN" sz="1600" dirty="0"/>
              <a:t>7</a:t>
            </a:r>
            <a:r>
              <a:rPr lang="zh-CN" altLang="en-US" sz="1600" dirty="0"/>
              <a:t>月</a:t>
            </a:r>
            <a:r>
              <a:rPr lang="en-US" altLang="zh-CN" sz="1600" dirty="0"/>
              <a:t>17</a:t>
            </a:r>
            <a:r>
              <a:rPr lang="zh-CN" altLang="en-US" sz="1600" dirty="0"/>
              <a:t>日，济南奥体中路汉庭酒店充电站，数据监控运行中。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C7946E9-904C-4F37-84E5-69C3FBFF97B5}"/>
              </a:ext>
            </a:extLst>
          </p:cNvPr>
          <p:cNvCxnSpPr>
            <a:cxnSpLocks/>
            <a:stCxn id="38" idx="1"/>
            <a:endCxn id="19" idx="1"/>
          </p:cNvCxnSpPr>
          <p:nvPr/>
        </p:nvCxnSpPr>
        <p:spPr>
          <a:xfrm flipV="1">
            <a:off x="6021139" y="2319636"/>
            <a:ext cx="847726" cy="43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FAAE4728-B945-41E1-A746-2CBBC240F823}"/>
              </a:ext>
            </a:extLst>
          </p:cNvPr>
          <p:cNvSpPr/>
          <p:nvPr/>
        </p:nvSpPr>
        <p:spPr>
          <a:xfrm>
            <a:off x="199391" y="3318062"/>
            <a:ext cx="3167051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600" b="1" dirty="0">
                <a:solidFill>
                  <a:srgbClr val="FF0000"/>
                </a:solidFill>
              </a:rPr>
              <a:t>③</a:t>
            </a:r>
            <a:r>
              <a:rPr lang="zh-CN" altLang="en-US" sz="1600" dirty="0"/>
              <a:t>请提前巡检或者知会</a:t>
            </a:r>
            <a:r>
              <a:rPr lang="zh-CN" altLang="en-US" sz="1600" b="1" dirty="0"/>
              <a:t>汉庭酒店工作人员</a:t>
            </a:r>
            <a:r>
              <a:rPr lang="zh-CN" altLang="en-US" sz="1600" dirty="0"/>
              <a:t>检查备品备件。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F8F993-E440-4C77-BAF0-3EA4137D7D22}"/>
              </a:ext>
            </a:extLst>
          </p:cNvPr>
          <p:cNvCxnSpPr>
            <a:cxnSpLocks/>
            <a:stCxn id="28" idx="5"/>
            <a:endCxn id="23" idx="3"/>
          </p:cNvCxnSpPr>
          <p:nvPr/>
        </p:nvCxnSpPr>
        <p:spPr>
          <a:xfrm flipH="1">
            <a:off x="3366442" y="3636862"/>
            <a:ext cx="298847" cy="43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22F0C8D3-0826-4DAA-ABAE-2B2865A42455}"/>
              </a:ext>
            </a:extLst>
          </p:cNvPr>
          <p:cNvSpPr/>
          <p:nvPr/>
        </p:nvSpPr>
        <p:spPr>
          <a:xfrm>
            <a:off x="7589589" y="4204136"/>
            <a:ext cx="3838426" cy="70788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600" b="1" dirty="0">
                <a:solidFill>
                  <a:srgbClr val="FF0000"/>
                </a:solidFill>
              </a:rPr>
              <a:t>②</a:t>
            </a:r>
            <a:r>
              <a:rPr lang="en-US" altLang="zh-CN" sz="1600" dirty="0"/>
              <a:t> </a:t>
            </a:r>
            <a:r>
              <a:rPr lang="zh-CN" altLang="en-US" sz="1600" dirty="0"/>
              <a:t>大数据预测，</a:t>
            </a:r>
            <a:r>
              <a:rPr lang="en-US" altLang="zh-CN" sz="1600" dirty="0"/>
              <a:t>2018</a:t>
            </a:r>
            <a:r>
              <a:rPr lang="zh-CN" altLang="en-US" sz="1600" dirty="0"/>
              <a:t>年</a:t>
            </a:r>
            <a:r>
              <a:rPr lang="en-US" altLang="zh-CN" sz="1600" dirty="0"/>
              <a:t>7</a:t>
            </a:r>
            <a:r>
              <a:rPr lang="zh-CN" altLang="en-US" sz="1600" dirty="0"/>
              <a:t>月</a:t>
            </a:r>
            <a:r>
              <a:rPr lang="en-US" altLang="zh-CN" sz="1600" dirty="0"/>
              <a:t>29</a:t>
            </a:r>
            <a:r>
              <a:rPr lang="zh-CN" altLang="en-US" sz="1600" dirty="0"/>
              <a:t>日，有</a:t>
            </a:r>
            <a:r>
              <a:rPr lang="en-US" altLang="zh-CN" sz="1600" dirty="0"/>
              <a:t>70%</a:t>
            </a:r>
            <a:r>
              <a:rPr lang="zh-CN" altLang="en-US" sz="1600" b="1" dirty="0"/>
              <a:t>概率，</a:t>
            </a:r>
            <a:r>
              <a:rPr lang="en-US" altLang="zh-CN" sz="1600" dirty="0"/>
              <a:t>PDU</a:t>
            </a:r>
            <a:r>
              <a:rPr lang="zh-CN" altLang="en-US" sz="1600" dirty="0"/>
              <a:t>会因为高温而将导致</a:t>
            </a:r>
            <a:r>
              <a:rPr lang="zh-CN" altLang="en-US" sz="1600" b="1" dirty="0"/>
              <a:t>损坏。</a:t>
            </a:r>
            <a:endParaRPr lang="zh-CN" altLang="en-US" sz="16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5B18BD7-9FCE-40B4-A499-933853DB5465}"/>
              </a:ext>
            </a:extLst>
          </p:cNvPr>
          <p:cNvCxnSpPr>
            <a:cxnSpLocks/>
            <a:stCxn id="27" idx="2"/>
            <a:endCxn id="41" idx="1"/>
          </p:cNvCxnSpPr>
          <p:nvPr/>
        </p:nvCxnSpPr>
        <p:spPr>
          <a:xfrm>
            <a:off x="6805365" y="4552057"/>
            <a:ext cx="784224" cy="60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74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>
            <a:extLst>
              <a:ext uri="{FF2B5EF4-FFF2-40B4-BE49-F238E27FC236}">
                <a16:creationId xmlns:a16="http://schemas.microsoft.com/office/drawing/2014/main" id="{06BB8425-060F-4881-AE28-00EF8CDC6DFC}"/>
              </a:ext>
            </a:extLst>
          </p:cNvPr>
          <p:cNvSpPr/>
          <p:nvPr/>
        </p:nvSpPr>
        <p:spPr>
          <a:xfrm>
            <a:off x="522288" y="215900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智能运维</a:t>
            </a:r>
            <a:endParaRPr lang="en-US" altLang="zh-CN" sz="2400" dirty="0">
              <a:solidFill>
                <a:schemeClr val="tx2">
                  <a:lumMod val="60000"/>
                  <a:lumOff val="4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17B298-426B-47C3-8323-1EC99D05F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95" y="942531"/>
            <a:ext cx="8728525" cy="46200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8D74A9-1B37-4405-9517-E372A0D90ABF}"/>
              </a:ext>
            </a:extLst>
          </p:cNvPr>
          <p:cNvSpPr txBox="1"/>
          <p:nvPr/>
        </p:nvSpPr>
        <p:spPr>
          <a:xfrm>
            <a:off x="522288" y="5688359"/>
            <a:ext cx="9136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我们的家底在这里：分运营类型、电站类型、快慢类型、行业等，多维度分析</a:t>
            </a:r>
          </a:p>
        </p:txBody>
      </p:sp>
    </p:spTree>
    <p:extLst>
      <p:ext uri="{BB962C8B-B14F-4D97-AF65-F5344CB8AC3E}">
        <p14:creationId xmlns:p14="http://schemas.microsoft.com/office/powerpoint/2010/main" val="331514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>
            <a:extLst>
              <a:ext uri="{FF2B5EF4-FFF2-40B4-BE49-F238E27FC236}">
                <a16:creationId xmlns:a16="http://schemas.microsoft.com/office/drawing/2014/main" id="{F33E42E6-3931-4C25-B110-36E4E53C3F35}"/>
              </a:ext>
            </a:extLst>
          </p:cNvPr>
          <p:cNvSpPr/>
          <p:nvPr/>
        </p:nvSpPr>
        <p:spPr>
          <a:xfrm>
            <a:off x="522288" y="215900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智能运维</a:t>
            </a:r>
            <a:endParaRPr lang="en-US" altLang="zh-CN" sz="2400" dirty="0">
              <a:solidFill>
                <a:schemeClr val="tx2">
                  <a:lumMod val="60000"/>
                  <a:lumOff val="4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1">
            <a:extLst>
              <a:ext uri="{FF2B5EF4-FFF2-40B4-BE49-F238E27FC236}">
                <a16:creationId xmlns:a16="http://schemas.microsoft.com/office/drawing/2014/main" id="{277AB5B9-4430-4304-AD66-D042AFBB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677" y="2592015"/>
            <a:ext cx="3596628" cy="177192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41D4957-469B-495E-B2E1-B67F9EF8D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511" y="4363939"/>
            <a:ext cx="3597822" cy="19193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7630E2-7A0E-457A-9FB3-918AC6066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677" y="791815"/>
            <a:ext cx="3596628" cy="18001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8B4CA5-7DA3-4F92-BC83-984E91E1CBBE}"/>
              </a:ext>
            </a:extLst>
          </p:cNvPr>
          <p:cNvSpPr txBox="1"/>
          <p:nvPr/>
        </p:nvSpPr>
        <p:spPr>
          <a:xfrm>
            <a:off x="6697140" y="158390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全国电站实时故障列表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398635-B564-4F8C-AEA9-5D6D3BA3FE37}"/>
              </a:ext>
            </a:extLst>
          </p:cNvPr>
          <p:cNvSpPr txBox="1"/>
          <p:nvPr/>
        </p:nvSpPr>
        <p:spPr>
          <a:xfrm>
            <a:off x="6697140" y="329331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某站所有终端列表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91D3F2-9C7C-407B-A678-0EFEE4BBE896}"/>
              </a:ext>
            </a:extLst>
          </p:cNvPr>
          <p:cNvSpPr txBox="1"/>
          <p:nvPr/>
        </p:nvSpPr>
        <p:spPr>
          <a:xfrm>
            <a:off x="6697140" y="5138945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某站所有终端详情（包括模块状态）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1F45902-70A3-4007-92F4-B9AFD85F7C92}"/>
              </a:ext>
            </a:extLst>
          </p:cNvPr>
          <p:cNvSpPr/>
          <p:nvPr/>
        </p:nvSpPr>
        <p:spPr>
          <a:xfrm>
            <a:off x="7633245" y="2015951"/>
            <a:ext cx="432048" cy="11709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18C43CC9-96FB-4587-846E-AC476C86CB91}"/>
              </a:ext>
            </a:extLst>
          </p:cNvPr>
          <p:cNvSpPr/>
          <p:nvPr/>
        </p:nvSpPr>
        <p:spPr>
          <a:xfrm>
            <a:off x="7633245" y="3815338"/>
            <a:ext cx="432048" cy="11709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A8A9EA0F-D1D0-4136-9BF4-3142B08684BD}"/>
              </a:ext>
            </a:extLst>
          </p:cNvPr>
          <p:cNvSpPr/>
          <p:nvPr/>
        </p:nvSpPr>
        <p:spPr>
          <a:xfrm>
            <a:off x="5400997" y="4163724"/>
            <a:ext cx="1872208" cy="898873"/>
          </a:xfrm>
          <a:prstGeom prst="wedgeEllipseCallout">
            <a:avLst>
              <a:gd name="adj1" fmla="val -66215"/>
              <a:gd name="adj2" fmla="val 1007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FFFF00"/>
                </a:solidFill>
              </a:rPr>
              <a:t>呀！这个站的</a:t>
            </a:r>
            <a:r>
              <a:rPr lang="en-US" altLang="zh-CN" sz="1400" b="1" dirty="0">
                <a:solidFill>
                  <a:srgbClr val="FFFF00"/>
                </a:solidFill>
              </a:rPr>
              <a:t>PDU</a:t>
            </a:r>
            <a:r>
              <a:rPr lang="zh-CN" altLang="en-US" sz="1400" b="1" dirty="0">
                <a:solidFill>
                  <a:srgbClr val="FFFF00"/>
                </a:solidFill>
              </a:rPr>
              <a:t>坏了！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87CAAE-6FDF-431E-9655-46BC9B7916E3}"/>
              </a:ext>
            </a:extLst>
          </p:cNvPr>
          <p:cNvSpPr txBox="1"/>
          <p:nvPr/>
        </p:nvSpPr>
        <p:spPr>
          <a:xfrm>
            <a:off x="288429" y="5951197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电站故障信息更准确、查询更便捷</a:t>
            </a:r>
          </a:p>
        </p:txBody>
      </p:sp>
    </p:spTree>
    <p:extLst>
      <p:ext uri="{BB962C8B-B14F-4D97-AF65-F5344CB8AC3E}">
        <p14:creationId xmlns:p14="http://schemas.microsoft.com/office/powerpoint/2010/main" val="3610951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3">
            <a:extLst>
              <a:ext uri="{FF2B5EF4-FFF2-40B4-BE49-F238E27FC236}">
                <a16:creationId xmlns:a16="http://schemas.microsoft.com/office/drawing/2014/main" id="{17E7336E-B173-4DDC-8D60-41551B54D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89" y="863824"/>
            <a:ext cx="6902570" cy="3384375"/>
          </a:xfrm>
          <a:prstGeom prst="rect">
            <a:avLst/>
          </a:prstGeom>
        </p:spPr>
      </p:pic>
      <p:sp>
        <p:nvSpPr>
          <p:cNvPr id="4" name="矩形 2">
            <a:extLst>
              <a:ext uri="{FF2B5EF4-FFF2-40B4-BE49-F238E27FC236}">
                <a16:creationId xmlns:a16="http://schemas.microsoft.com/office/drawing/2014/main" id="{D16FC9A8-840A-4BBE-BC21-C45B62ED2CDA}"/>
              </a:ext>
            </a:extLst>
          </p:cNvPr>
          <p:cNvSpPr/>
          <p:nvPr/>
        </p:nvSpPr>
        <p:spPr>
          <a:xfrm>
            <a:off x="522288" y="215900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智能运维</a:t>
            </a:r>
            <a:endParaRPr lang="en-US" altLang="zh-CN" sz="2400" dirty="0">
              <a:solidFill>
                <a:schemeClr val="tx2">
                  <a:lumMod val="60000"/>
                  <a:lumOff val="4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41C45C-3B7A-4E45-B84C-EA8A82B96177}"/>
              </a:ext>
            </a:extLst>
          </p:cNvPr>
          <p:cNvSpPr txBox="1"/>
          <p:nvPr/>
        </p:nvSpPr>
        <p:spPr>
          <a:xfrm>
            <a:off x="432445" y="4968279"/>
            <a:ext cx="91366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答：根据平时的充电“需求功率”分布，我们能看出来，这个站，</a:t>
            </a:r>
            <a:r>
              <a:rPr lang="en-US" altLang="zh-CN" sz="2000" b="1" dirty="0">
                <a:solidFill>
                  <a:srgbClr val="FF0000"/>
                </a:solidFill>
              </a:rPr>
              <a:t>60~120kW</a:t>
            </a:r>
            <a:r>
              <a:rPr lang="zh-CN" altLang="en-US" sz="2000" b="1" dirty="0">
                <a:solidFill>
                  <a:srgbClr val="FF0000"/>
                </a:solidFill>
              </a:rPr>
              <a:t>的需求可是不少！你现在投入的功率，低了！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C471F4-92AC-4F20-B87F-AFCC0627B5F3}"/>
              </a:ext>
            </a:extLst>
          </p:cNvPr>
          <p:cNvSpPr txBox="1"/>
          <p:nvPr/>
        </p:nvSpPr>
        <p:spPr>
          <a:xfrm>
            <a:off x="432445" y="4464223"/>
            <a:ext cx="9136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问：我这个站建的对不对？</a:t>
            </a:r>
            <a:r>
              <a:rPr lang="en-US" altLang="zh-CN" sz="2000" b="1" dirty="0">
                <a:solidFill>
                  <a:srgbClr val="FF0000"/>
                </a:solidFill>
              </a:rPr>
              <a:t>4</a:t>
            </a:r>
            <a:r>
              <a:rPr lang="zh-CN" altLang="en-US" sz="2000" b="1" dirty="0">
                <a:solidFill>
                  <a:srgbClr val="FF0000"/>
                </a:solidFill>
              </a:rPr>
              <a:t>快</a:t>
            </a:r>
            <a:r>
              <a:rPr lang="en-US" altLang="zh-CN" sz="2000" b="1" dirty="0">
                <a:solidFill>
                  <a:srgbClr val="FF0000"/>
                </a:solidFill>
              </a:rPr>
              <a:t>12</a:t>
            </a:r>
            <a:r>
              <a:rPr lang="zh-CN" altLang="en-US" sz="2000" b="1" dirty="0">
                <a:solidFill>
                  <a:srgbClr val="FF0000"/>
                </a:solidFill>
              </a:rPr>
              <a:t>慢行不行？</a:t>
            </a: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90C8C307-27EB-4C1A-B8AC-5F659F92D817}"/>
              </a:ext>
            </a:extLst>
          </p:cNvPr>
          <p:cNvSpPr/>
          <p:nvPr/>
        </p:nvSpPr>
        <p:spPr>
          <a:xfrm>
            <a:off x="8354011" y="935831"/>
            <a:ext cx="2807625" cy="2232248"/>
          </a:xfrm>
          <a:prstGeom prst="wedgeEllipseCallout">
            <a:avLst>
              <a:gd name="adj1" fmla="val -81927"/>
              <a:gd name="adj2" fmla="val 661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你的站建错了！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1B2F4-553F-44F0-9E58-DCD2C6326D90}"/>
              </a:ext>
            </a:extLst>
          </p:cNvPr>
          <p:cNvSpPr txBox="1"/>
          <p:nvPr/>
        </p:nvSpPr>
        <p:spPr>
          <a:xfrm>
            <a:off x="432445" y="5772289"/>
            <a:ext cx="10153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功率匹配：需求功率 </a:t>
            </a:r>
            <a:r>
              <a:rPr lang="en-US" altLang="zh-CN" sz="2000" b="1" dirty="0">
                <a:solidFill>
                  <a:srgbClr val="FF0000"/>
                </a:solidFill>
              </a:rPr>
              <a:t>VS </a:t>
            </a:r>
            <a:r>
              <a:rPr lang="zh-CN" altLang="en-US" sz="2000" b="1" dirty="0">
                <a:solidFill>
                  <a:srgbClr val="FF0000"/>
                </a:solidFill>
              </a:rPr>
              <a:t>实际功率的匹配检查，为电站是否扩容提供依据。</a:t>
            </a:r>
          </a:p>
        </p:txBody>
      </p:sp>
    </p:spTree>
    <p:extLst>
      <p:ext uri="{BB962C8B-B14F-4D97-AF65-F5344CB8AC3E}">
        <p14:creationId xmlns:p14="http://schemas.microsoft.com/office/powerpoint/2010/main" val="352605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>
            <a:extLst>
              <a:ext uri="{FF2B5EF4-FFF2-40B4-BE49-F238E27FC236}">
                <a16:creationId xmlns:a16="http://schemas.microsoft.com/office/drawing/2014/main" id="{F2513159-A33D-49A4-973C-D87830C19AB1}"/>
              </a:ext>
            </a:extLst>
          </p:cNvPr>
          <p:cNvSpPr/>
          <p:nvPr/>
        </p:nvSpPr>
        <p:spPr>
          <a:xfrm>
            <a:off x="522288" y="215900"/>
            <a:ext cx="433965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智能运维 </a:t>
            </a:r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–</a:t>
            </a:r>
            <a:r>
              <a:rPr lang="zh-CN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运维公司最优匹配</a:t>
            </a:r>
            <a:endParaRPr lang="en-US" altLang="zh-CN" sz="2400" dirty="0">
              <a:solidFill>
                <a:schemeClr val="tx2">
                  <a:lumMod val="60000"/>
                  <a:lumOff val="4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C7F664-8433-4F1B-8914-3CA61348A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27" y="935831"/>
            <a:ext cx="6528247" cy="3227951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11C59079-D678-44FB-9DFC-FED03A188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02" y="2736031"/>
            <a:ext cx="6599788" cy="33843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97487B-5D7E-4F3F-9727-DB4E6D57F875}"/>
              </a:ext>
            </a:extLst>
          </p:cNvPr>
          <p:cNvSpPr txBox="1"/>
          <p:nvPr/>
        </p:nvSpPr>
        <p:spPr>
          <a:xfrm>
            <a:off x="7582359" y="2808039"/>
            <a:ext cx="33843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问：有的城市大，电站多。而某些电站，兄弟城市离它更近。那么，是否可以跨地区运维？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答：比如，天津建材大世界这个站，离廊坊更近，我们是不是考虑运维工作，由廊坊公司来做，以提高效率降低成本？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B35FDAE7-70FE-455C-8B68-18732793D0EF}"/>
              </a:ext>
            </a:extLst>
          </p:cNvPr>
          <p:cNvSpPr/>
          <p:nvPr/>
        </p:nvSpPr>
        <p:spPr>
          <a:xfrm>
            <a:off x="8209309" y="863823"/>
            <a:ext cx="1872208" cy="1440160"/>
          </a:xfrm>
          <a:prstGeom prst="wedgeEllipseCallout">
            <a:avLst>
              <a:gd name="adj1" fmla="val -81927"/>
              <a:gd name="adj2" fmla="val 661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你的运维成本还可以降低！</a:t>
            </a:r>
          </a:p>
        </p:txBody>
      </p:sp>
    </p:spTree>
    <p:extLst>
      <p:ext uri="{BB962C8B-B14F-4D97-AF65-F5344CB8AC3E}">
        <p14:creationId xmlns:p14="http://schemas.microsoft.com/office/powerpoint/2010/main" val="1815579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B36D752-9CAB-4BEA-B12B-0AB17C820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52" y="863823"/>
            <a:ext cx="5184823" cy="2376264"/>
          </a:xfrm>
          <a:prstGeom prst="rect">
            <a:avLst/>
          </a:prstGeom>
        </p:spPr>
      </p:pic>
      <p:pic>
        <p:nvPicPr>
          <p:cNvPr id="3" name="图片 3">
            <a:extLst>
              <a:ext uri="{FF2B5EF4-FFF2-40B4-BE49-F238E27FC236}">
                <a16:creationId xmlns:a16="http://schemas.microsoft.com/office/drawing/2014/main" id="{78DB040C-8210-40E1-9352-7E210FC19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52" y="3528119"/>
            <a:ext cx="5243087" cy="2627015"/>
          </a:xfrm>
          <a:prstGeom prst="rect">
            <a:avLst/>
          </a:prstGeom>
        </p:spPr>
      </p:pic>
      <p:sp>
        <p:nvSpPr>
          <p:cNvPr id="4" name="矩形 2">
            <a:extLst>
              <a:ext uri="{FF2B5EF4-FFF2-40B4-BE49-F238E27FC236}">
                <a16:creationId xmlns:a16="http://schemas.microsoft.com/office/drawing/2014/main" id="{81299D3D-AFC0-4618-84A2-3323379DE1C0}"/>
              </a:ext>
            </a:extLst>
          </p:cNvPr>
          <p:cNvSpPr/>
          <p:nvPr/>
        </p:nvSpPr>
        <p:spPr>
          <a:xfrm>
            <a:off x="522288" y="215900"/>
            <a:ext cx="14157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智能运维</a:t>
            </a:r>
            <a:endParaRPr lang="en-US" altLang="zh-CN" sz="2400" dirty="0">
              <a:solidFill>
                <a:schemeClr val="tx2">
                  <a:lumMod val="60000"/>
                  <a:lumOff val="4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BEFA89-35EA-4129-9499-01389A918A7A}"/>
              </a:ext>
            </a:extLst>
          </p:cNvPr>
          <p:cNvSpPr txBox="1"/>
          <p:nvPr/>
        </p:nvSpPr>
        <p:spPr>
          <a:xfrm>
            <a:off x="6342354" y="4179906"/>
            <a:ext cx="37444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答：根据我们的记录，我家的充电桩在充电过程中，最大电压和最大电流都没有超，功率很正常。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D672F-696A-41BF-9C61-7BCE8744580D}"/>
              </a:ext>
            </a:extLst>
          </p:cNvPr>
          <p:cNvSpPr txBox="1"/>
          <p:nvPr/>
        </p:nvSpPr>
        <p:spPr>
          <a:xfrm>
            <a:off x="6342354" y="3297679"/>
            <a:ext cx="3303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问：这个车在你这里充电后，着火了。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4D33D232-FAC2-4EB1-9447-D504D1885992}"/>
              </a:ext>
            </a:extLst>
          </p:cNvPr>
          <p:cNvSpPr/>
          <p:nvPr/>
        </p:nvSpPr>
        <p:spPr>
          <a:xfrm>
            <a:off x="7273205" y="1007839"/>
            <a:ext cx="1872208" cy="1440160"/>
          </a:xfrm>
          <a:prstGeom prst="wedgeEllipseCallout">
            <a:avLst>
              <a:gd name="adj1" fmla="val -81927"/>
              <a:gd name="adj2" fmla="val 661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电池安全</a:t>
            </a:r>
          </a:p>
        </p:txBody>
      </p:sp>
    </p:spTree>
    <p:extLst>
      <p:ext uri="{BB962C8B-B14F-4D97-AF65-F5344CB8AC3E}">
        <p14:creationId xmlns:p14="http://schemas.microsoft.com/office/powerpoint/2010/main" val="3326648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文本框 1"/>
          <p:cNvSpPr txBox="1">
            <a:spLocks noChangeArrowheads="1"/>
          </p:cNvSpPr>
          <p:nvPr/>
        </p:nvSpPr>
        <p:spPr bwMode="auto">
          <a:xfrm>
            <a:off x="522288" y="878754"/>
            <a:ext cx="53514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rgbClr val="11A4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对公司运营决策分析的支持，我们做了：</a:t>
            </a:r>
          </a:p>
        </p:txBody>
      </p:sp>
      <p:sp>
        <p:nvSpPr>
          <p:cNvPr id="29" name="矩形 2">
            <a:extLst>
              <a:ext uri="{FF2B5EF4-FFF2-40B4-BE49-F238E27FC236}">
                <a16:creationId xmlns:a16="http://schemas.microsoft.com/office/drawing/2014/main" id="{B29C547E-91E4-4815-A9DE-83F02587F416}"/>
              </a:ext>
            </a:extLst>
          </p:cNvPr>
          <p:cNvSpPr/>
          <p:nvPr/>
        </p:nvSpPr>
        <p:spPr>
          <a:xfrm>
            <a:off x="522288" y="215900"/>
            <a:ext cx="233910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数字化决策支持</a:t>
            </a:r>
            <a:endParaRPr lang="en-US" altLang="zh-CN" sz="2400" dirty="0">
              <a:solidFill>
                <a:schemeClr val="tx2">
                  <a:lumMod val="60000"/>
                  <a:lumOff val="4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B86A1EA-C705-4980-AF82-EEA23A40FE80}"/>
              </a:ext>
            </a:extLst>
          </p:cNvPr>
          <p:cNvSpPr txBox="1"/>
          <p:nvPr/>
        </p:nvSpPr>
        <p:spPr>
          <a:xfrm>
            <a:off x="7201197" y="4370736"/>
            <a:ext cx="3657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从展厅、到管理看板、再到后台分析系统全覆盖</a:t>
            </a:r>
          </a:p>
        </p:txBody>
      </p:sp>
      <p:sp>
        <p:nvSpPr>
          <p:cNvPr id="63" name="Hexagon 5">
            <a:extLst>
              <a:ext uri="{FF2B5EF4-FFF2-40B4-BE49-F238E27FC236}">
                <a16:creationId xmlns:a16="http://schemas.microsoft.com/office/drawing/2014/main" id="{DB9E1337-E844-49D8-B1CD-45BEA555160C}"/>
              </a:ext>
            </a:extLst>
          </p:cNvPr>
          <p:cNvSpPr/>
          <p:nvPr/>
        </p:nvSpPr>
        <p:spPr>
          <a:xfrm rot="16200000">
            <a:off x="4323035" y="2932960"/>
            <a:ext cx="1709738" cy="1570037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600" dirty="0">
              <a:cs typeface="+mn-ea"/>
              <a:sym typeface="+mn-lt"/>
            </a:endParaRPr>
          </a:p>
        </p:txBody>
      </p:sp>
      <p:sp>
        <p:nvSpPr>
          <p:cNvPr id="64" name="Hexagon 5">
            <a:extLst>
              <a:ext uri="{FF2B5EF4-FFF2-40B4-BE49-F238E27FC236}">
                <a16:creationId xmlns:a16="http://schemas.microsoft.com/office/drawing/2014/main" id="{CD8EB988-2F87-4349-8DD9-7BD72702D368}"/>
              </a:ext>
            </a:extLst>
          </p:cNvPr>
          <p:cNvSpPr/>
          <p:nvPr/>
        </p:nvSpPr>
        <p:spPr>
          <a:xfrm rot="16200000">
            <a:off x="2752997" y="2942485"/>
            <a:ext cx="1709738" cy="1570038"/>
          </a:xfrm>
          <a:prstGeom prst="hex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600" dirty="0">
              <a:cs typeface="+mn-ea"/>
              <a:sym typeface="+mn-lt"/>
            </a:endParaRPr>
          </a:p>
        </p:txBody>
      </p:sp>
      <p:sp>
        <p:nvSpPr>
          <p:cNvPr id="66" name="Hexagon 5">
            <a:extLst>
              <a:ext uri="{FF2B5EF4-FFF2-40B4-BE49-F238E27FC236}">
                <a16:creationId xmlns:a16="http://schemas.microsoft.com/office/drawing/2014/main" id="{2AB5D671-F930-415F-915C-CCD25C6A352E}"/>
              </a:ext>
            </a:extLst>
          </p:cNvPr>
          <p:cNvSpPr/>
          <p:nvPr/>
        </p:nvSpPr>
        <p:spPr>
          <a:xfrm rot="16200000">
            <a:off x="3538810" y="1629623"/>
            <a:ext cx="1709737" cy="157003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600" dirty="0">
              <a:cs typeface="+mn-ea"/>
              <a:sym typeface="+mn-lt"/>
            </a:endParaRPr>
          </a:p>
        </p:txBody>
      </p:sp>
      <p:sp>
        <p:nvSpPr>
          <p:cNvPr id="67" name="文本框 55">
            <a:extLst>
              <a:ext uri="{FF2B5EF4-FFF2-40B4-BE49-F238E27FC236}">
                <a16:creationId xmlns:a16="http://schemas.microsoft.com/office/drawing/2014/main" id="{4673F33A-63E2-427C-87E0-F84892163C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8822" y="2187586"/>
            <a:ext cx="15652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lt"/>
              </a:rPr>
              <a:t>智能分析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+mn-lt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lt"/>
              </a:rPr>
              <a:t>（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lt"/>
              </a:rPr>
              <a:t>50+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lt"/>
              </a:rPr>
              <a:t>报表）</a:t>
            </a:r>
          </a:p>
        </p:txBody>
      </p:sp>
      <p:sp>
        <p:nvSpPr>
          <p:cNvPr id="68" name="文本框 57">
            <a:extLst>
              <a:ext uri="{FF2B5EF4-FFF2-40B4-BE49-F238E27FC236}">
                <a16:creationId xmlns:a16="http://schemas.microsoft.com/office/drawing/2014/main" id="{6C8656F3-D676-4763-B3B3-C32961128C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2660" y="3527400"/>
            <a:ext cx="203041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lt"/>
              </a:rPr>
              <a:t>管理看板</a:t>
            </a:r>
            <a:endParaRPr lang="en-US" altLang="zh-CN" sz="1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+mn-lt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lt"/>
              </a:rPr>
              <a:t>（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lt"/>
              </a:rPr>
              <a:t>7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lt"/>
              </a:rPr>
              <a:t>大板块）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69" name="文本框 53">
            <a:extLst>
              <a:ext uri="{FF2B5EF4-FFF2-40B4-BE49-F238E27FC236}">
                <a16:creationId xmlns:a16="http://schemas.microsoft.com/office/drawing/2014/main" id="{103E345E-2863-404D-BA3D-501B95943D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9516" y="3519350"/>
            <a:ext cx="2136775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lt"/>
              </a:rPr>
              <a:t>运营分析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+mn-lt"/>
            </a:endParaRPr>
          </a:p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lt"/>
              </a:rPr>
              <a:t>（</a:t>
            </a:r>
            <a:r>
              <a:rPr lang="en-US" altLang="zh-CN" sz="1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lt"/>
              </a:rPr>
              <a:t>200+</a:t>
            </a:r>
            <a:r>
              <a:rPr lang="zh-CN" altLang="en-US" sz="1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lt"/>
              </a:rPr>
              <a:t>报表）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138B7D-51B2-4F4A-BF2A-913A1D88627A}"/>
              </a:ext>
            </a:extLst>
          </p:cNvPr>
          <p:cNvSpPr/>
          <p:nvPr/>
        </p:nvSpPr>
        <p:spPr>
          <a:xfrm>
            <a:off x="6013199" y="1502298"/>
            <a:ext cx="2520280" cy="48517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zh-CN" altLang="en-US"/>
              <a:t>展厅大屏，我们的脸面</a:t>
            </a:r>
            <a:endParaRPr lang="zh-CN" alt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F47FAF-C67C-4429-9DD2-10B7B5C6F430}"/>
              </a:ext>
            </a:extLst>
          </p:cNvPr>
          <p:cNvCxnSpPr>
            <a:cxnSpLocks/>
            <a:stCxn id="66" idx="1"/>
            <a:endCxn id="9" idx="1"/>
          </p:cNvCxnSpPr>
          <p:nvPr/>
        </p:nvCxnSpPr>
        <p:spPr>
          <a:xfrm flipV="1">
            <a:off x="5178697" y="1744883"/>
            <a:ext cx="834502" cy="2073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9D217314-7296-4B54-AA6D-A278F1618D4C}"/>
              </a:ext>
            </a:extLst>
          </p:cNvPr>
          <p:cNvSpPr/>
          <p:nvPr/>
        </p:nvSpPr>
        <p:spPr>
          <a:xfrm>
            <a:off x="613538" y="2962581"/>
            <a:ext cx="1368152" cy="48517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zh-CN" altLang="en-US" dirty="0"/>
              <a:t>我们的眼睛</a:t>
            </a:r>
            <a:endParaRPr lang="en-US" altLang="zh-CN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3E0AAF-9043-4F24-9ABD-9211836754C6}"/>
              </a:ext>
            </a:extLst>
          </p:cNvPr>
          <p:cNvCxnSpPr>
            <a:stCxn id="64" idx="5"/>
            <a:endCxn id="70" idx="3"/>
          </p:cNvCxnSpPr>
          <p:nvPr/>
        </p:nvCxnSpPr>
        <p:spPr>
          <a:xfrm flipH="1" flipV="1">
            <a:off x="1981690" y="3205166"/>
            <a:ext cx="841157" cy="59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08A35F61-769F-41DB-9FF1-D5F110668F68}"/>
              </a:ext>
            </a:extLst>
          </p:cNvPr>
          <p:cNvSpPr/>
          <p:nvPr/>
        </p:nvSpPr>
        <p:spPr>
          <a:xfrm>
            <a:off x="4493827" y="4999622"/>
            <a:ext cx="1368152" cy="4851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zh-CN" altLang="en-US" dirty="0"/>
              <a:t>我们的大脑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6310794-1938-4C46-9ADA-3084C5BC134A}"/>
              </a:ext>
            </a:extLst>
          </p:cNvPr>
          <p:cNvCxnSpPr>
            <a:stCxn id="63" idx="3"/>
            <a:endCxn id="71" idx="0"/>
          </p:cNvCxnSpPr>
          <p:nvPr/>
        </p:nvCxnSpPr>
        <p:spPr>
          <a:xfrm flipH="1">
            <a:off x="5177903" y="4572848"/>
            <a:ext cx="2" cy="4267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2000124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F944E9-ED78-496D-A6C5-0F60F7A69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5" y="1079847"/>
            <a:ext cx="9865493" cy="4291873"/>
          </a:xfrm>
          <a:prstGeom prst="rect">
            <a:avLst/>
          </a:prstGeom>
        </p:spPr>
      </p:pic>
      <p:sp>
        <p:nvSpPr>
          <p:cNvPr id="7" name="矩形 2">
            <a:extLst>
              <a:ext uri="{FF2B5EF4-FFF2-40B4-BE49-F238E27FC236}">
                <a16:creationId xmlns:a16="http://schemas.microsoft.com/office/drawing/2014/main" id="{6C2242F7-1416-4C52-9D75-58D112C5DD07}"/>
              </a:ext>
            </a:extLst>
          </p:cNvPr>
          <p:cNvSpPr/>
          <p:nvPr/>
        </p:nvSpPr>
        <p:spPr>
          <a:xfrm>
            <a:off x="522288" y="215900"/>
            <a:ext cx="418576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数字化决策支持 </a:t>
            </a:r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展厅大屏</a:t>
            </a:r>
            <a:endParaRPr lang="en-US" altLang="zh-CN" sz="2400" dirty="0">
              <a:solidFill>
                <a:schemeClr val="tx2">
                  <a:lumMod val="60000"/>
                  <a:lumOff val="4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61F175-9EA2-42AF-9EA1-366BA8D8DA71}"/>
              </a:ext>
            </a:extLst>
          </p:cNvPr>
          <p:cNvSpPr txBox="1"/>
          <p:nvPr/>
        </p:nvSpPr>
        <p:spPr>
          <a:xfrm>
            <a:off x="1152525" y="5688359"/>
            <a:ext cx="3657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放眼中国，舍我其谁！</a:t>
            </a:r>
          </a:p>
        </p:txBody>
      </p:sp>
    </p:spTree>
    <p:extLst>
      <p:ext uri="{BB962C8B-B14F-4D97-AF65-F5344CB8AC3E}">
        <p14:creationId xmlns:p14="http://schemas.microsoft.com/office/powerpoint/2010/main" val="35323551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2">
            <a:extLst>
              <a:ext uri="{FF2B5EF4-FFF2-40B4-BE49-F238E27FC236}">
                <a16:creationId xmlns:a16="http://schemas.microsoft.com/office/drawing/2014/main" id="{4BD0A408-130C-4B70-A5F4-B6E6B34E26D1}"/>
              </a:ext>
            </a:extLst>
          </p:cNvPr>
          <p:cNvSpPr/>
          <p:nvPr/>
        </p:nvSpPr>
        <p:spPr>
          <a:xfrm>
            <a:off x="522288" y="215900"/>
            <a:ext cx="418576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数字化决策支持 </a:t>
            </a:r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管理看板</a:t>
            </a:r>
            <a:endParaRPr lang="en-US" altLang="zh-CN" sz="2400" dirty="0">
              <a:solidFill>
                <a:schemeClr val="tx2">
                  <a:lumMod val="60000"/>
                  <a:lumOff val="4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76B2BD-4C66-416B-B2AB-1D7AD6CCD54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701" y="1007839"/>
            <a:ext cx="2146739" cy="38164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073BC9-57BA-4C24-AA18-BA0A2CE95D1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403" y="1008384"/>
            <a:ext cx="2146432" cy="3815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4E51B2-67EA-4618-9E33-572B2A3CC75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798" y="1007839"/>
            <a:ext cx="2146738" cy="38164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726782-32D6-4457-B12C-B7A8C35EFCD0}"/>
              </a:ext>
            </a:extLst>
          </p:cNvPr>
          <p:cNvSpPr txBox="1"/>
          <p:nvPr/>
        </p:nvSpPr>
        <p:spPr>
          <a:xfrm>
            <a:off x="432446" y="5056837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全国的、分公司、分城市的营销指标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317B7C-A3ED-495B-BC84-9A000BCB3115}"/>
              </a:ext>
            </a:extLst>
          </p:cNvPr>
          <p:cNvSpPr txBox="1"/>
          <p:nvPr/>
        </p:nvSpPr>
        <p:spPr>
          <a:xfrm>
            <a:off x="2736701" y="5056837"/>
            <a:ext cx="2088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全国的、分城市、分公司、分电站的运营指标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72B397-52EF-4F80-B811-DF8F2A62CA35}"/>
              </a:ext>
            </a:extLst>
          </p:cNvPr>
          <p:cNvSpPr txBox="1"/>
          <p:nvPr/>
        </p:nvSpPr>
        <p:spPr>
          <a:xfrm>
            <a:off x="5071403" y="5056836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全国的、分公司的财务指标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6977A4-7AE3-49C7-AF87-C4C6DF11147E}"/>
              </a:ext>
            </a:extLst>
          </p:cNvPr>
          <p:cNvSpPr txBox="1"/>
          <p:nvPr/>
        </p:nvSpPr>
        <p:spPr>
          <a:xfrm>
            <a:off x="7405798" y="5056836"/>
            <a:ext cx="2088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全国的、分城市、分公司、分电站的运维指标</a:t>
            </a:r>
          </a:p>
        </p:txBody>
      </p:sp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C952B71E-B0AF-427C-A56E-E7AF47FA6B78}"/>
              </a:ext>
            </a:extLst>
          </p:cNvPr>
          <p:cNvSpPr/>
          <p:nvPr/>
        </p:nvSpPr>
        <p:spPr>
          <a:xfrm>
            <a:off x="9617382" y="2303983"/>
            <a:ext cx="1872208" cy="1440160"/>
          </a:xfrm>
          <a:prstGeom prst="wedgeEllipseCallout">
            <a:avLst>
              <a:gd name="adj1" fmla="val -45296"/>
              <a:gd name="adj2" fmla="val 711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手机在手，全部数据都在我的指尖上流动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8937BA1-297B-44A3-9F3F-E3414020DD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057" y="1007839"/>
            <a:ext cx="2146739" cy="381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73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AABD762-E431-4997-A749-ECC4C7869223}"/>
              </a:ext>
            </a:extLst>
          </p:cNvPr>
          <p:cNvSpPr/>
          <p:nvPr/>
        </p:nvSpPr>
        <p:spPr>
          <a:xfrm>
            <a:off x="522288" y="215900"/>
            <a:ext cx="387798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济南大数据研发中心的定位</a:t>
            </a:r>
            <a:endParaRPr lang="en-US" altLang="zh-CN" sz="2400" dirty="0">
              <a:solidFill>
                <a:schemeClr val="tx2">
                  <a:lumMod val="60000"/>
                  <a:lumOff val="4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93F97B-AEBE-4182-BEC2-5593C26F2807}"/>
              </a:ext>
            </a:extLst>
          </p:cNvPr>
          <p:cNvSpPr/>
          <p:nvPr/>
        </p:nvSpPr>
        <p:spPr>
          <a:xfrm>
            <a:off x="769092" y="1199532"/>
            <a:ext cx="9672466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职能</a:t>
            </a:r>
            <a:endParaRPr lang="en-US" altLang="zh-CN" sz="2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开展大数据相关技术的基础研究、研发与优化。</a:t>
            </a:r>
            <a:endParaRPr lang="en-US" altLang="zh-CN" sz="2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开发高性能、高可靠、可扩展的云平台公共技术架构。 </a:t>
            </a:r>
            <a:endParaRPr lang="en-US" altLang="zh-CN" sz="2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支持六大商业模式及十朵云落地。 </a:t>
            </a:r>
            <a:endParaRPr lang="en-US" altLang="zh-CN" sz="2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推动</a:t>
            </a:r>
            <a:r>
              <a:rPr lang="en-US" altLang="zh-CN" sz="2800" dirty="0"/>
              <a:t>AI</a:t>
            </a:r>
            <a:r>
              <a:rPr lang="zh-CN" altLang="en-US" sz="2800" dirty="0"/>
              <a:t>与充电大数据、智能运维的深度融合。</a:t>
            </a: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组成</a:t>
            </a:r>
            <a:endParaRPr lang="en-US" altLang="zh-CN" sz="28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云平台研发中心的有机组成部分</a:t>
            </a:r>
          </a:p>
        </p:txBody>
      </p:sp>
    </p:spTree>
    <p:extLst>
      <p:ext uri="{BB962C8B-B14F-4D97-AF65-F5344CB8AC3E}">
        <p14:creationId xmlns:p14="http://schemas.microsoft.com/office/powerpoint/2010/main" val="40319236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C89B0C-8C8A-4936-A903-4294DAAED50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69" y="1151855"/>
            <a:ext cx="2146738" cy="3816424"/>
          </a:xfrm>
          <a:prstGeom prst="rect">
            <a:avLst/>
          </a:prstGeom>
        </p:spPr>
      </p:pic>
      <p:sp>
        <p:nvSpPr>
          <p:cNvPr id="6" name="矩形 2">
            <a:extLst>
              <a:ext uri="{FF2B5EF4-FFF2-40B4-BE49-F238E27FC236}">
                <a16:creationId xmlns:a16="http://schemas.microsoft.com/office/drawing/2014/main" id="{3D0B90E3-AC02-4339-90F8-7DEF86A08C88}"/>
              </a:ext>
            </a:extLst>
          </p:cNvPr>
          <p:cNvSpPr/>
          <p:nvPr/>
        </p:nvSpPr>
        <p:spPr>
          <a:xfrm>
            <a:off x="522288" y="215900"/>
            <a:ext cx="418576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数字化决策支持 </a:t>
            </a:r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管理看板</a:t>
            </a:r>
            <a:endParaRPr lang="en-US" altLang="zh-CN" sz="2400" dirty="0">
              <a:solidFill>
                <a:schemeClr val="tx2">
                  <a:lumMod val="60000"/>
                  <a:lumOff val="4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D56EB3-6A4F-49DA-ADF9-68BF6000CC4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749" y="1151855"/>
            <a:ext cx="2146738" cy="3816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3F2E88-64C3-4AEF-AAF2-AE38AA16F5D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029" y="1151855"/>
            <a:ext cx="2146738" cy="38164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87F092-66A5-41D8-8234-46436A4CEB64}"/>
              </a:ext>
            </a:extLst>
          </p:cNvPr>
          <p:cNvSpPr txBox="1"/>
          <p:nvPr/>
        </p:nvSpPr>
        <p:spPr>
          <a:xfrm>
            <a:off x="648469" y="5184303"/>
            <a:ext cx="2088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不能老子天下第一，要时刻关注咱客户的吐槽和反馈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067E8D-5E8B-4ED0-A24A-3DF63E358F8B}"/>
              </a:ext>
            </a:extLst>
          </p:cNvPr>
          <p:cNvSpPr txBox="1"/>
          <p:nvPr/>
        </p:nvSpPr>
        <p:spPr>
          <a:xfrm>
            <a:off x="3096741" y="5184303"/>
            <a:ext cx="2088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我的站的分布，合理吗？都建在哪里了？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9487E1-2926-4A47-AD87-2F1FA1B60A7B}"/>
              </a:ext>
            </a:extLst>
          </p:cNvPr>
          <p:cNvSpPr txBox="1"/>
          <p:nvPr/>
        </p:nvSpPr>
        <p:spPr>
          <a:xfrm>
            <a:off x="5689029" y="5184303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我的家底都有哪些？</a:t>
            </a:r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C31FE2F3-02DA-4298-B27E-3BB79DEB7072}"/>
              </a:ext>
            </a:extLst>
          </p:cNvPr>
          <p:cNvSpPr/>
          <p:nvPr/>
        </p:nvSpPr>
        <p:spPr>
          <a:xfrm>
            <a:off x="8600851" y="1727919"/>
            <a:ext cx="2304256" cy="2160240"/>
          </a:xfrm>
          <a:prstGeom prst="wedgeEllipseCallout">
            <a:avLst>
              <a:gd name="adj1" fmla="val -69602"/>
              <a:gd name="adj2" fmla="val 533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r>
              <a:rPr lang="zh-CN" altLang="en-US" dirty="0"/>
              <a:t>大看板，助力总部、分子公司数字管理、科学决策。</a:t>
            </a:r>
          </a:p>
        </p:txBody>
      </p:sp>
    </p:spTree>
    <p:extLst>
      <p:ext uri="{BB962C8B-B14F-4D97-AF65-F5344CB8AC3E}">
        <p14:creationId xmlns:p14="http://schemas.microsoft.com/office/powerpoint/2010/main" val="31794260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A12538B-A690-4126-B6BE-AA8BE17480F1}"/>
              </a:ext>
            </a:extLst>
          </p:cNvPr>
          <p:cNvSpPr/>
          <p:nvPr/>
        </p:nvSpPr>
        <p:spPr>
          <a:xfrm>
            <a:off x="522288" y="215900"/>
            <a:ext cx="357020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数字化决策支持 </a:t>
            </a:r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运营</a:t>
            </a:r>
            <a:endParaRPr lang="en-US" altLang="zh-CN" sz="2400" dirty="0">
              <a:solidFill>
                <a:schemeClr val="tx2">
                  <a:lumMod val="60000"/>
                  <a:lumOff val="4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2">
            <a:extLst>
              <a:ext uri="{FF2B5EF4-FFF2-40B4-BE49-F238E27FC236}">
                <a16:creationId xmlns:a16="http://schemas.microsoft.com/office/drawing/2014/main" id="{CB038EF8-5CAB-42E3-BE5A-955B24BE1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494" y="1151856"/>
            <a:ext cx="9505056" cy="43533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C59A59-5BA8-41BB-B274-85854B33CCEB}"/>
              </a:ext>
            </a:extLst>
          </p:cNvPr>
          <p:cNvSpPr txBox="1"/>
          <p:nvPr/>
        </p:nvSpPr>
        <p:spPr>
          <a:xfrm>
            <a:off x="864494" y="5563994"/>
            <a:ext cx="720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问：</a:t>
            </a:r>
            <a:r>
              <a:rPr lang="en-US" altLang="zh-CN" sz="2400" b="1" dirty="0">
                <a:solidFill>
                  <a:srgbClr val="FF0000"/>
                </a:solidFill>
              </a:rPr>
              <a:t>18</a:t>
            </a:r>
            <a:r>
              <a:rPr lang="zh-CN" altLang="en-US" sz="2400" b="1" dirty="0">
                <a:solidFill>
                  <a:srgbClr val="FF0000"/>
                </a:solidFill>
              </a:rPr>
              <a:t>年该定多少充电量指标才合理？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r>
              <a:rPr lang="zh-CN" altLang="en-US" sz="2400" b="1" dirty="0">
                <a:solidFill>
                  <a:srgbClr val="FF0000"/>
                </a:solidFill>
              </a:rPr>
              <a:t>答：充电量的现状及趋势，这里一览无遗。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4F71DDC9-3CBD-4E99-B5D7-6976C07E890B}"/>
              </a:ext>
            </a:extLst>
          </p:cNvPr>
          <p:cNvSpPr/>
          <p:nvPr/>
        </p:nvSpPr>
        <p:spPr>
          <a:xfrm>
            <a:off x="7849269" y="4966692"/>
            <a:ext cx="1584175" cy="1077019"/>
          </a:xfrm>
          <a:prstGeom prst="wedgeEllipseCallout">
            <a:avLst>
              <a:gd name="adj1" fmla="val -69602"/>
              <a:gd name="adj2" fmla="val 533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科学决策</a:t>
            </a:r>
          </a:p>
        </p:txBody>
      </p:sp>
    </p:spTree>
    <p:extLst>
      <p:ext uri="{BB962C8B-B14F-4D97-AF65-F5344CB8AC3E}">
        <p14:creationId xmlns:p14="http://schemas.microsoft.com/office/powerpoint/2010/main" val="129986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90D14F57-30B1-4269-8BB7-FBF7045440B5}"/>
              </a:ext>
            </a:extLst>
          </p:cNvPr>
          <p:cNvSpPr/>
          <p:nvPr/>
        </p:nvSpPr>
        <p:spPr>
          <a:xfrm>
            <a:off x="522288" y="215900"/>
            <a:ext cx="357020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数字化决策支持 </a:t>
            </a:r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运营</a:t>
            </a:r>
            <a:endParaRPr lang="en-US" altLang="zh-CN" sz="2400" dirty="0">
              <a:solidFill>
                <a:schemeClr val="tx2">
                  <a:lumMod val="60000"/>
                  <a:lumOff val="4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1">
            <a:extLst>
              <a:ext uri="{FF2B5EF4-FFF2-40B4-BE49-F238E27FC236}">
                <a16:creationId xmlns:a16="http://schemas.microsoft.com/office/drawing/2014/main" id="{749FE7C8-98B4-4E56-AA0B-9E02F1BF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61" y="935831"/>
            <a:ext cx="9744263" cy="48593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658D5B-FC3C-4D64-B01B-597C151E9CB6}"/>
              </a:ext>
            </a:extLst>
          </p:cNvPr>
          <p:cNvSpPr txBox="1"/>
          <p:nvPr/>
        </p:nvSpPr>
        <p:spPr>
          <a:xfrm>
            <a:off x="540457" y="5832375"/>
            <a:ext cx="1044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在这里，我能知道：我全国的忠诚用户都是谁？青岛市的充电标兵是谁？</a:t>
            </a:r>
          </a:p>
        </p:txBody>
      </p:sp>
    </p:spTree>
    <p:extLst>
      <p:ext uri="{BB962C8B-B14F-4D97-AF65-F5344CB8AC3E}">
        <p14:creationId xmlns:p14="http://schemas.microsoft.com/office/powerpoint/2010/main" val="340142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963FC90C-6B40-426B-A2D8-5D5D45CBAB59}"/>
              </a:ext>
            </a:extLst>
          </p:cNvPr>
          <p:cNvSpPr/>
          <p:nvPr/>
        </p:nvSpPr>
        <p:spPr>
          <a:xfrm>
            <a:off x="522288" y="215900"/>
            <a:ext cx="357020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数字化决策支持 </a:t>
            </a:r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运营</a:t>
            </a:r>
            <a:endParaRPr lang="en-US" altLang="zh-CN" sz="2400" dirty="0">
              <a:solidFill>
                <a:schemeClr val="tx2">
                  <a:lumMod val="60000"/>
                  <a:lumOff val="4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4">
            <a:extLst>
              <a:ext uri="{FF2B5EF4-FFF2-40B4-BE49-F238E27FC236}">
                <a16:creationId xmlns:a16="http://schemas.microsoft.com/office/drawing/2014/main" id="{268B8D26-75AC-417E-B621-0B5F83FB2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81" y="863823"/>
            <a:ext cx="4446661" cy="2456693"/>
          </a:xfrm>
          <a:prstGeom prst="rect">
            <a:avLst/>
          </a:prstGeom>
        </p:spPr>
      </p:pic>
      <p:pic>
        <p:nvPicPr>
          <p:cNvPr id="5" name="图片 5">
            <a:extLst>
              <a:ext uri="{FF2B5EF4-FFF2-40B4-BE49-F238E27FC236}">
                <a16:creationId xmlns:a16="http://schemas.microsoft.com/office/drawing/2014/main" id="{87993801-DD71-4001-941C-20875C63A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81" y="3600127"/>
            <a:ext cx="4446661" cy="22546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92906F-EA0D-45C5-BCC5-F061A64E854E}"/>
              </a:ext>
            </a:extLst>
          </p:cNvPr>
          <p:cNvSpPr txBox="1"/>
          <p:nvPr/>
        </p:nvSpPr>
        <p:spPr>
          <a:xfrm>
            <a:off x="5112965" y="1295871"/>
            <a:ext cx="7200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问：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r>
              <a:rPr lang="zh-CN" altLang="en-US" sz="2400" b="1" dirty="0">
                <a:solidFill>
                  <a:srgbClr val="FF0000"/>
                </a:solidFill>
              </a:rPr>
              <a:t>公快到底给我赚了多少钱？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r>
              <a:rPr lang="zh-CN" altLang="en-US" sz="2400" b="1" dirty="0">
                <a:solidFill>
                  <a:srgbClr val="FF0000"/>
                </a:solidFill>
              </a:rPr>
              <a:t>公交占的比重还大吗？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r>
              <a:rPr lang="zh-CN" altLang="en-US" sz="2400" b="1" dirty="0">
                <a:solidFill>
                  <a:srgbClr val="FF0000"/>
                </a:solidFill>
              </a:rPr>
              <a:t>我特来电自己的赚多少？加盟的赚多少？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r>
              <a:rPr lang="zh-CN" altLang="en-US" sz="2400" b="1" dirty="0">
                <a:solidFill>
                  <a:srgbClr val="FF0000"/>
                </a:solidFill>
              </a:rPr>
              <a:t>全国的电站哪些是最赚钱的？他们什么特点？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r>
              <a:rPr lang="zh-CN" altLang="en-US" sz="2400" b="1" dirty="0">
                <a:solidFill>
                  <a:srgbClr val="FF0000"/>
                </a:solidFill>
              </a:rPr>
              <a:t>全国的充电订单增长趋势是什么样？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9B791D-D674-4B28-8773-A056C3B11EA2}"/>
              </a:ext>
            </a:extLst>
          </p:cNvPr>
          <p:cNvSpPr txBox="1"/>
          <p:nvPr/>
        </p:nvSpPr>
        <p:spPr>
          <a:xfrm>
            <a:off x="5112965" y="4464223"/>
            <a:ext cx="720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答：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r>
              <a:rPr lang="zh-CN" altLang="en-US" sz="2400" b="1" dirty="0">
                <a:solidFill>
                  <a:srgbClr val="FF0000"/>
                </a:solidFill>
              </a:rPr>
              <a:t>都在这里</a:t>
            </a:r>
          </a:p>
        </p:txBody>
      </p:sp>
    </p:spTree>
    <p:extLst>
      <p:ext uri="{BB962C8B-B14F-4D97-AF65-F5344CB8AC3E}">
        <p14:creationId xmlns:p14="http://schemas.microsoft.com/office/powerpoint/2010/main" val="14132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">
            <a:extLst>
              <a:ext uri="{FF2B5EF4-FFF2-40B4-BE49-F238E27FC236}">
                <a16:creationId xmlns:a16="http://schemas.microsoft.com/office/drawing/2014/main" id="{6A50D596-2B88-4E50-A96D-0A2D00A13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94" y="984595"/>
            <a:ext cx="8456495" cy="4219356"/>
          </a:xfrm>
          <a:prstGeom prst="rect">
            <a:avLst/>
          </a:prstGeom>
        </p:spPr>
      </p:pic>
      <p:sp>
        <p:nvSpPr>
          <p:cNvPr id="4" name="矩形 2">
            <a:extLst>
              <a:ext uri="{FF2B5EF4-FFF2-40B4-BE49-F238E27FC236}">
                <a16:creationId xmlns:a16="http://schemas.microsoft.com/office/drawing/2014/main" id="{8C86A760-E078-487B-92A9-92B986D845A6}"/>
              </a:ext>
            </a:extLst>
          </p:cNvPr>
          <p:cNvSpPr/>
          <p:nvPr/>
        </p:nvSpPr>
        <p:spPr>
          <a:xfrm>
            <a:off x="522288" y="215900"/>
            <a:ext cx="357020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数字化决策支持 </a:t>
            </a:r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运营</a:t>
            </a:r>
            <a:endParaRPr lang="en-US" altLang="zh-CN" sz="2400" dirty="0">
              <a:solidFill>
                <a:schemeClr val="tx2">
                  <a:lumMod val="60000"/>
                  <a:lumOff val="4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D7E845-AD83-4BDE-BDA7-68D66F084E88}"/>
              </a:ext>
            </a:extLst>
          </p:cNvPr>
          <p:cNvSpPr txBox="1"/>
          <p:nvPr/>
        </p:nvSpPr>
        <p:spPr>
          <a:xfrm>
            <a:off x="360437" y="5328319"/>
            <a:ext cx="10441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在这里，我能知道：整个北京的运营能力，服务费、电费、电量、快充电量、订单总数等。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A11AE570-90DD-4DC9-AE24-D5F4659C44E3}"/>
              </a:ext>
            </a:extLst>
          </p:cNvPr>
          <p:cNvSpPr/>
          <p:nvPr/>
        </p:nvSpPr>
        <p:spPr>
          <a:xfrm>
            <a:off x="9505453" y="2087959"/>
            <a:ext cx="1656184" cy="1489804"/>
          </a:xfrm>
          <a:prstGeom prst="wedgeEllipseCallout">
            <a:avLst>
              <a:gd name="adj1" fmla="val -81927"/>
              <a:gd name="adj2" fmla="val 661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运营能力</a:t>
            </a:r>
          </a:p>
        </p:txBody>
      </p:sp>
    </p:spTree>
    <p:extLst>
      <p:ext uri="{BB962C8B-B14F-4D97-AF65-F5344CB8AC3E}">
        <p14:creationId xmlns:p14="http://schemas.microsoft.com/office/powerpoint/2010/main" val="15006454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48BE71-CA55-4B41-97DD-68C935B5031B}"/>
              </a:ext>
            </a:extLst>
          </p:cNvPr>
          <p:cNvSpPr/>
          <p:nvPr/>
        </p:nvSpPr>
        <p:spPr>
          <a:xfrm>
            <a:off x="522288" y="215900"/>
            <a:ext cx="357020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数字化决策支持 </a:t>
            </a:r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运营</a:t>
            </a:r>
            <a:endParaRPr lang="en-US" altLang="zh-CN" sz="2400" dirty="0">
              <a:solidFill>
                <a:schemeClr val="tx2">
                  <a:lumMod val="60000"/>
                  <a:lumOff val="4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EFDE89-373E-48A0-B30D-10E193926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96" y="1121430"/>
            <a:ext cx="8104469" cy="40184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51831B-21BD-42E2-A26C-96255BDAD19B}"/>
              </a:ext>
            </a:extLst>
          </p:cNvPr>
          <p:cNvSpPr txBox="1"/>
          <p:nvPr/>
        </p:nvSpPr>
        <p:spPr>
          <a:xfrm>
            <a:off x="508943" y="5358745"/>
            <a:ext cx="10441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呀！你咋在电价最贵的时候充那么多电？多浪费！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r>
              <a:rPr lang="zh-CN" altLang="en-US" sz="2400" b="1" dirty="0">
                <a:solidFill>
                  <a:srgbClr val="FF0000"/>
                </a:solidFill>
              </a:rPr>
              <a:t>快用我的分析报表，帮你找出你不合理的充电规律。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9448C467-AD74-4148-8258-44A1215D2459}"/>
              </a:ext>
            </a:extLst>
          </p:cNvPr>
          <p:cNvSpPr/>
          <p:nvPr/>
        </p:nvSpPr>
        <p:spPr>
          <a:xfrm>
            <a:off x="9505453" y="2209611"/>
            <a:ext cx="1490464" cy="1368152"/>
          </a:xfrm>
          <a:prstGeom prst="wedgeEllipseCallout">
            <a:avLst>
              <a:gd name="adj1" fmla="val -81927"/>
              <a:gd name="adj2" fmla="val 661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充电功率分布</a:t>
            </a:r>
          </a:p>
        </p:txBody>
      </p:sp>
    </p:spTree>
    <p:extLst>
      <p:ext uri="{BB962C8B-B14F-4D97-AF65-F5344CB8AC3E}">
        <p14:creationId xmlns:p14="http://schemas.microsoft.com/office/powerpoint/2010/main" val="254290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矩形 8"/>
          <p:cNvSpPr>
            <a:spLocks noChangeArrowheads="1"/>
          </p:cNvSpPr>
          <p:nvPr/>
        </p:nvSpPr>
        <p:spPr bwMode="auto">
          <a:xfrm>
            <a:off x="619125" y="4919663"/>
            <a:ext cx="101536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8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宋体" panose="02010600030101010101" pitchFamily="2" charset="-122"/>
                <a:ea typeface="微软雅黑" panose="020B0503020204020204" pitchFamily="34" charset="-122"/>
                <a:sym typeface="+mn-lt"/>
              </a:rPr>
              <a:t>清洗标签，支持业务系统使用，支撑运营部精细化运营管理</a:t>
            </a:r>
            <a:endParaRPr lang="en-US" altLang="zh-CN" sz="1600" dirty="0">
              <a:latin typeface="宋体" panose="02010600030101010101" pitchFamily="2" charset="-122"/>
              <a:ea typeface="微软雅黑" panose="020B0503020204020204" pitchFamily="34" charset="-122"/>
              <a:sym typeface="+mn-lt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宋体" panose="02010600030101010101" pitchFamily="2" charset="-122"/>
                <a:ea typeface="微软雅黑" panose="020B0503020204020204" pitchFamily="34" charset="-122"/>
                <a:sym typeface="+mn-lt"/>
              </a:rPr>
              <a:t>开发标签管理系统，搭建用户标签体系，形成标签的定义、清洗、计算、存储、展现、使用等完整闭环</a:t>
            </a:r>
            <a:endParaRPr lang="en-US" altLang="zh-CN" sz="1600" dirty="0">
              <a:latin typeface="宋体" panose="02010600030101010101" pitchFamily="2" charset="-122"/>
              <a:ea typeface="微软雅黑" panose="020B0503020204020204" pitchFamily="34" charset="-122"/>
              <a:sym typeface="+mn-lt"/>
            </a:endParaRPr>
          </a:p>
        </p:txBody>
      </p:sp>
      <p:grpSp>
        <p:nvGrpSpPr>
          <p:cNvPr id="31747" name="组合 102"/>
          <p:cNvGrpSpPr>
            <a:grpSpLocks/>
          </p:cNvGrpSpPr>
          <p:nvPr/>
        </p:nvGrpSpPr>
        <p:grpSpPr bwMode="auto">
          <a:xfrm>
            <a:off x="576263" y="1181100"/>
            <a:ext cx="10479087" cy="3427413"/>
            <a:chOff x="647700" y="1973349"/>
            <a:chExt cx="10478145" cy="3426978"/>
          </a:xfrm>
        </p:grpSpPr>
        <p:sp>
          <p:nvSpPr>
            <p:cNvPr id="31" name="圆角矩形 30"/>
            <p:cNvSpPr/>
            <p:nvPr/>
          </p:nvSpPr>
          <p:spPr>
            <a:xfrm>
              <a:off x="647700" y="2989220"/>
              <a:ext cx="10478145" cy="1187299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64801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kern="0" dirty="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  <p:grpSp>
          <p:nvGrpSpPr>
            <p:cNvPr id="31750" name="组合 75"/>
            <p:cNvGrpSpPr>
              <a:grpSpLocks/>
            </p:cNvGrpSpPr>
            <p:nvPr/>
          </p:nvGrpSpPr>
          <p:grpSpPr bwMode="auto">
            <a:xfrm>
              <a:off x="648469" y="4380081"/>
              <a:ext cx="10477376" cy="1020246"/>
              <a:chOff x="648469" y="4380081"/>
              <a:chExt cx="10477376" cy="1020246"/>
            </a:xfrm>
          </p:grpSpPr>
          <p:sp>
            <p:nvSpPr>
              <p:cNvPr id="22" name="圆角矩形 21"/>
              <p:cNvSpPr/>
              <p:nvPr/>
            </p:nvSpPr>
            <p:spPr>
              <a:xfrm>
                <a:off x="647700" y="4379694"/>
                <a:ext cx="10478145" cy="1020633"/>
              </a:xfrm>
              <a:prstGeom prst="round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64801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 kern="0" dirty="0">
                  <a:solidFill>
                    <a:prstClr val="black"/>
                  </a:solidFill>
                  <a:latin typeface="+mn-ea"/>
                  <a:ea typeface="+mn-ea"/>
                </a:endParaRPr>
              </a:p>
            </p:txBody>
          </p:sp>
          <p:grpSp>
            <p:nvGrpSpPr>
              <p:cNvPr id="31781" name="组合 65"/>
              <p:cNvGrpSpPr>
                <a:grpSpLocks/>
              </p:cNvGrpSpPr>
              <p:nvPr/>
            </p:nvGrpSpPr>
            <p:grpSpPr bwMode="auto">
              <a:xfrm>
                <a:off x="782015" y="4500659"/>
                <a:ext cx="3526377" cy="827660"/>
                <a:chOff x="961823" y="4505361"/>
                <a:chExt cx="3526377" cy="827660"/>
              </a:xfrm>
            </p:grpSpPr>
            <p:sp>
              <p:nvSpPr>
                <p:cNvPr id="26" name="圆角矩形 25"/>
                <p:cNvSpPr>
                  <a:spLocks noChangeArrowheads="1"/>
                </p:cNvSpPr>
                <p:nvPr/>
              </p:nvSpPr>
              <p:spPr bwMode="auto">
                <a:xfrm>
                  <a:off x="946559" y="4505031"/>
                  <a:ext cx="3541395" cy="82857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B050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defTabSz="648012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zh-CN" sz="1600" kern="0" dirty="0">
                    <a:solidFill>
                      <a:prstClr val="black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>
                  <a:off x="2249780" y="4603444"/>
                  <a:ext cx="927017" cy="298412"/>
                </a:xfrm>
                <a:prstGeom prst="rect">
                  <a:avLst/>
                </a:prstGeom>
                <a:solidFill>
                  <a:schemeClr val="tx2">
                    <a:lumMod val="50000"/>
                    <a:lumOff val="50000"/>
                  </a:scheme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>
                  <a:lvl1pPr defTabSz="6477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defTabSz="6477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defTabSz="6477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defTabSz="6477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defTabSz="6477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defTabSz="6477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defTabSz="6477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defTabSz="6477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defTabSz="6477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1200">
                      <a:solidFill>
                        <a:srgbClr val="FFFFFF"/>
                      </a:solidFill>
                      <a:latin typeface="宋体" panose="02010600030101010101" pitchFamily="2" charset="-122"/>
                    </a:rPr>
                    <a:t>标签定义</a:t>
                  </a:r>
                </a:p>
              </p:txBody>
            </p:sp>
            <p:sp>
              <p:nvSpPr>
                <p:cNvPr id="28" name="矩形 27"/>
                <p:cNvSpPr/>
                <p:nvPr/>
              </p:nvSpPr>
              <p:spPr>
                <a:xfrm>
                  <a:off x="3478395" y="4598682"/>
                  <a:ext cx="927017" cy="296824"/>
                </a:xfrm>
                <a:prstGeom prst="rect">
                  <a:avLst/>
                </a:prstGeom>
                <a:solidFill>
                  <a:schemeClr val="tx2">
                    <a:lumMod val="50000"/>
                    <a:lumOff val="50000"/>
                  </a:scheme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>
                  <a:lvl1pPr defTabSz="6477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defTabSz="6477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defTabSz="6477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defTabSz="6477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defTabSz="6477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defTabSz="6477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defTabSz="6477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defTabSz="6477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defTabSz="6477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1200">
                      <a:solidFill>
                        <a:srgbClr val="FFFFFF"/>
                      </a:solidFill>
                      <a:latin typeface="宋体" panose="02010600030101010101" pitchFamily="2" charset="-122"/>
                    </a:rPr>
                    <a:t>标签管理</a:t>
                  </a:r>
                </a:p>
              </p:txBody>
            </p:sp>
            <p:sp>
              <p:nvSpPr>
                <p:cNvPr id="29" name="矩形 28"/>
                <p:cNvSpPr/>
                <p:nvPr/>
              </p:nvSpPr>
              <p:spPr>
                <a:xfrm>
                  <a:off x="1092596" y="4993919"/>
                  <a:ext cx="944478" cy="296825"/>
                </a:xfrm>
                <a:prstGeom prst="rect">
                  <a:avLst/>
                </a:prstGeom>
                <a:solidFill>
                  <a:schemeClr val="tx2">
                    <a:lumMod val="50000"/>
                    <a:lumOff val="50000"/>
                  </a:scheme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>
                  <a:lvl1pPr defTabSz="6477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defTabSz="6477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defTabSz="6477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defTabSz="6477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defTabSz="6477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defTabSz="6477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defTabSz="6477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defTabSz="6477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defTabSz="6477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1200">
                      <a:solidFill>
                        <a:srgbClr val="FFFFFF"/>
                      </a:solidFill>
                      <a:latin typeface="宋体" panose="02010600030101010101" pitchFamily="2" charset="-122"/>
                    </a:rPr>
                    <a:t>标签服务</a:t>
                  </a:r>
                </a:p>
              </p:txBody>
            </p:sp>
            <p:sp>
              <p:nvSpPr>
                <p:cNvPr id="31800" name="文本框 29"/>
                <p:cNvSpPr txBox="1">
                  <a:spLocks noChangeArrowheads="1"/>
                </p:cNvSpPr>
                <p:nvPr/>
              </p:nvSpPr>
              <p:spPr bwMode="auto">
                <a:xfrm>
                  <a:off x="1030690" y="4587571"/>
                  <a:ext cx="1017496" cy="33809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defTabSz="863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defTabSz="863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defTabSz="863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defTabSz="863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defTabSz="863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defTabSz="863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defTabSz="863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defTabSz="863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defTabSz="863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1600">
                      <a:solidFill>
                        <a:srgbClr val="000000"/>
                      </a:solidFill>
                      <a:latin typeface="宋体" panose="02010600030101010101" pitchFamily="2" charset="-122"/>
                    </a:rPr>
                    <a:t>标签管理</a:t>
                  </a:r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2257717" y="4993919"/>
                  <a:ext cx="927017" cy="296825"/>
                </a:xfrm>
                <a:prstGeom prst="rect">
                  <a:avLst/>
                </a:prstGeom>
                <a:solidFill>
                  <a:schemeClr val="tx2">
                    <a:lumMod val="50000"/>
                    <a:lumOff val="50000"/>
                  </a:scheme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>
                  <a:lvl1pPr defTabSz="6477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defTabSz="6477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defTabSz="6477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defTabSz="6477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defTabSz="6477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defTabSz="6477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defTabSz="6477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defTabSz="6477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defTabSz="6477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1200">
                      <a:solidFill>
                        <a:srgbClr val="FFFFFF"/>
                      </a:solidFill>
                      <a:latin typeface="宋体" panose="02010600030101010101" pitchFamily="2" charset="-122"/>
                    </a:rPr>
                    <a:t>手工打标签</a:t>
                  </a:r>
                </a:p>
              </p:txBody>
            </p:sp>
            <p:sp>
              <p:nvSpPr>
                <p:cNvPr id="19" name="矩形 18"/>
                <p:cNvSpPr/>
                <p:nvPr/>
              </p:nvSpPr>
              <p:spPr>
                <a:xfrm>
                  <a:off x="3465696" y="4998681"/>
                  <a:ext cx="927017" cy="298412"/>
                </a:xfrm>
                <a:prstGeom prst="rect">
                  <a:avLst/>
                </a:prstGeom>
                <a:solidFill>
                  <a:schemeClr val="tx2">
                    <a:lumMod val="50000"/>
                    <a:lumOff val="50000"/>
                  </a:scheme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48012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200" kern="0" dirty="0">
                      <a:solidFill>
                        <a:prstClr val="white"/>
                      </a:solidFill>
                      <a:latin typeface="+mn-ea"/>
                      <a:ea typeface="+mn-ea"/>
                    </a:rPr>
                    <a:t>……</a:t>
                  </a:r>
                  <a:endParaRPr lang="zh-CN" altLang="en-US" sz="1200" kern="0" dirty="0">
                    <a:solidFill>
                      <a:prstClr val="white"/>
                    </a:solidFill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31782" name="组合 1"/>
              <p:cNvGrpSpPr>
                <a:grpSpLocks/>
              </p:cNvGrpSpPr>
              <p:nvPr/>
            </p:nvGrpSpPr>
            <p:grpSpPr bwMode="auto">
              <a:xfrm>
                <a:off x="4431117" y="4500819"/>
                <a:ext cx="3468906" cy="827660"/>
                <a:chOff x="1114223" y="4684148"/>
                <a:chExt cx="3526377" cy="827660"/>
              </a:xfrm>
            </p:grpSpPr>
            <p:sp>
              <p:nvSpPr>
                <p:cNvPr id="59" name="圆角矩形 58"/>
                <p:cNvSpPr>
                  <a:spLocks noChangeArrowheads="1"/>
                </p:cNvSpPr>
                <p:nvPr/>
              </p:nvSpPr>
              <p:spPr bwMode="auto">
                <a:xfrm>
                  <a:off x="1113466" y="4683658"/>
                  <a:ext cx="3527451" cy="82857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C3D69B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defTabSz="648012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zh-CN" sz="1600" kern="0" dirty="0">
                    <a:solidFill>
                      <a:prstClr val="black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60" name="矩形 59"/>
                <p:cNvSpPr/>
                <p:nvPr/>
              </p:nvSpPr>
              <p:spPr>
                <a:xfrm>
                  <a:off x="2312412" y="4756674"/>
                  <a:ext cx="927852" cy="296825"/>
                </a:xfrm>
                <a:prstGeom prst="rect">
                  <a:avLst/>
                </a:prstGeom>
                <a:solidFill>
                  <a:schemeClr val="tx2">
                    <a:lumMod val="50000"/>
                    <a:lumOff val="50000"/>
                  </a:scheme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>
                  <a:lvl1pPr defTabSz="6477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defTabSz="6477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defTabSz="6477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defTabSz="6477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defTabSz="6477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defTabSz="6477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defTabSz="6477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defTabSz="6477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defTabSz="6477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1200">
                      <a:solidFill>
                        <a:srgbClr val="FFFFFF"/>
                      </a:solidFill>
                      <a:latin typeface="宋体" panose="02010600030101010101" pitchFamily="2" charset="-122"/>
                    </a:rPr>
                    <a:t>离线计算</a:t>
                  </a:r>
                </a:p>
              </p:txBody>
            </p:sp>
            <p:sp>
              <p:nvSpPr>
                <p:cNvPr id="61" name="矩形 60"/>
                <p:cNvSpPr/>
                <p:nvPr/>
              </p:nvSpPr>
              <p:spPr>
                <a:xfrm>
                  <a:off x="3540404" y="4751912"/>
                  <a:ext cx="927853" cy="296824"/>
                </a:xfrm>
                <a:prstGeom prst="rect">
                  <a:avLst/>
                </a:prstGeom>
                <a:solidFill>
                  <a:schemeClr val="tx2">
                    <a:lumMod val="50000"/>
                    <a:lumOff val="50000"/>
                  </a:scheme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>
                  <a:lvl1pPr defTabSz="6477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defTabSz="6477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defTabSz="6477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defTabSz="6477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defTabSz="6477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defTabSz="6477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defTabSz="6477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defTabSz="6477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defTabSz="6477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1200">
                      <a:solidFill>
                        <a:srgbClr val="FFFFFF"/>
                      </a:solidFill>
                      <a:latin typeface="宋体" panose="02010600030101010101" pitchFamily="2" charset="-122"/>
                    </a:rPr>
                    <a:t>实时计算</a:t>
                  </a:r>
                </a:p>
              </p:txBody>
            </p:sp>
            <p:sp>
              <p:nvSpPr>
                <p:cNvPr id="31793" name="文本框 62"/>
                <p:cNvSpPr txBox="1">
                  <a:spLocks noChangeArrowheads="1"/>
                </p:cNvSpPr>
                <p:nvPr/>
              </p:nvSpPr>
              <p:spPr bwMode="auto">
                <a:xfrm>
                  <a:off x="1195763" y="4739214"/>
                  <a:ext cx="1005307" cy="5857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defTabSz="863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defTabSz="863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defTabSz="863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defTabSz="863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defTabSz="863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defTabSz="863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defTabSz="863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defTabSz="863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defTabSz="863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1600">
                      <a:solidFill>
                        <a:srgbClr val="000000"/>
                      </a:solidFill>
                      <a:latin typeface="宋体" panose="02010600030101010101" pitchFamily="2" charset="-122"/>
                    </a:rPr>
                    <a:t>大数据</a:t>
                  </a:r>
                  <a:endParaRPr lang="en-US" altLang="zh-CN" sz="1600">
                    <a:solidFill>
                      <a:srgbClr val="000000"/>
                    </a:solidFill>
                    <a:latin typeface="宋体" panose="02010600030101010101" pitchFamily="2" charset="-122"/>
                  </a:endParaRPr>
                </a:p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1600">
                      <a:solidFill>
                        <a:srgbClr val="000000"/>
                      </a:solidFill>
                      <a:latin typeface="宋体" panose="02010600030101010101" pitchFamily="2" charset="-122"/>
                    </a:rPr>
                    <a:t>技术平台</a:t>
                  </a:r>
                </a:p>
              </p:txBody>
            </p:sp>
            <p:sp>
              <p:nvSpPr>
                <p:cNvPr id="64" name="矩形 63"/>
                <p:cNvSpPr/>
                <p:nvPr/>
              </p:nvSpPr>
              <p:spPr>
                <a:xfrm>
                  <a:off x="2294662" y="5147149"/>
                  <a:ext cx="926238" cy="296825"/>
                </a:xfrm>
                <a:prstGeom prst="rect">
                  <a:avLst/>
                </a:prstGeom>
                <a:solidFill>
                  <a:schemeClr val="tx2">
                    <a:lumMod val="50000"/>
                    <a:lumOff val="50000"/>
                  </a:scheme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48012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200" kern="0" dirty="0">
                      <a:solidFill>
                        <a:prstClr val="white"/>
                      </a:solidFill>
                      <a:latin typeface="+mn-ea"/>
                      <a:ea typeface="+mn-ea"/>
                    </a:rPr>
                    <a:t>AI</a:t>
                  </a:r>
                  <a:r>
                    <a:rPr lang="zh-CN" altLang="en-US" sz="1200" kern="0" dirty="0">
                      <a:solidFill>
                        <a:prstClr val="white"/>
                      </a:solidFill>
                      <a:latin typeface="+mn-ea"/>
                      <a:ea typeface="+mn-ea"/>
                    </a:rPr>
                    <a:t>平台</a:t>
                  </a:r>
                </a:p>
              </p:txBody>
            </p:sp>
            <p:sp>
              <p:nvSpPr>
                <p:cNvPr id="65" name="矩形 64"/>
                <p:cNvSpPr/>
                <p:nvPr/>
              </p:nvSpPr>
              <p:spPr>
                <a:xfrm>
                  <a:off x="3529109" y="5151912"/>
                  <a:ext cx="926238" cy="296824"/>
                </a:xfrm>
                <a:prstGeom prst="rect">
                  <a:avLst/>
                </a:prstGeom>
                <a:solidFill>
                  <a:schemeClr val="tx2">
                    <a:lumMod val="50000"/>
                    <a:lumOff val="50000"/>
                  </a:scheme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48012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200" kern="0" dirty="0">
                      <a:solidFill>
                        <a:prstClr val="white"/>
                      </a:solidFill>
                      <a:latin typeface="+mn-ea"/>
                      <a:ea typeface="+mn-ea"/>
                    </a:rPr>
                    <a:t>……</a:t>
                  </a:r>
                  <a:endParaRPr lang="zh-CN" altLang="en-US" sz="1200" kern="0" dirty="0">
                    <a:solidFill>
                      <a:prstClr val="white"/>
                    </a:solidFill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31783" name="组合 67"/>
              <p:cNvGrpSpPr>
                <a:grpSpLocks/>
              </p:cNvGrpSpPr>
              <p:nvPr/>
            </p:nvGrpSpPr>
            <p:grpSpPr bwMode="auto">
              <a:xfrm>
                <a:off x="8039155" y="4484765"/>
                <a:ext cx="2947557" cy="827660"/>
                <a:chOff x="1114223" y="4684148"/>
                <a:chExt cx="2947557" cy="827660"/>
              </a:xfrm>
            </p:grpSpPr>
            <p:sp>
              <p:nvSpPr>
                <p:cNvPr id="69" name="圆角矩形 68"/>
                <p:cNvSpPr>
                  <a:spLocks noChangeArrowheads="1"/>
                </p:cNvSpPr>
                <p:nvPr/>
              </p:nvSpPr>
              <p:spPr bwMode="auto">
                <a:xfrm>
                  <a:off x="1113504" y="4683839"/>
                  <a:ext cx="2947722" cy="82857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BF1DE"/>
                </a:solidFill>
                <a:ln w="9525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defTabSz="648012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zh-CN" sz="1600" kern="0" dirty="0">
                    <a:solidFill>
                      <a:prstClr val="black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70" name="矩形 69"/>
                <p:cNvSpPr/>
                <p:nvPr/>
              </p:nvSpPr>
              <p:spPr>
                <a:xfrm>
                  <a:off x="1829402" y="4756855"/>
                  <a:ext cx="927017" cy="296825"/>
                </a:xfrm>
                <a:prstGeom prst="rect">
                  <a:avLst/>
                </a:prstGeom>
                <a:solidFill>
                  <a:schemeClr val="tx2">
                    <a:lumMod val="50000"/>
                    <a:lumOff val="50000"/>
                  </a:scheme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>
                  <a:lvl1pPr defTabSz="6477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defTabSz="6477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defTabSz="6477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defTabSz="6477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defTabSz="6477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defTabSz="6477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defTabSz="6477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defTabSz="6477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defTabSz="6477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1200">
                      <a:solidFill>
                        <a:srgbClr val="FFFFFF"/>
                      </a:solidFill>
                      <a:latin typeface="宋体" panose="02010600030101010101" pitchFamily="2" charset="-122"/>
                    </a:rPr>
                    <a:t>业务数据</a:t>
                  </a:r>
                </a:p>
              </p:txBody>
            </p:sp>
            <p:sp>
              <p:nvSpPr>
                <p:cNvPr id="71" name="矩形 70"/>
                <p:cNvSpPr/>
                <p:nvPr/>
              </p:nvSpPr>
              <p:spPr>
                <a:xfrm>
                  <a:off x="3058016" y="4752093"/>
                  <a:ext cx="927017" cy="296824"/>
                </a:xfrm>
                <a:prstGeom prst="rect">
                  <a:avLst/>
                </a:prstGeom>
                <a:solidFill>
                  <a:schemeClr val="tx2">
                    <a:lumMod val="50000"/>
                    <a:lumOff val="50000"/>
                  </a:scheme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>
                  <a:lvl1pPr defTabSz="6477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defTabSz="6477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defTabSz="6477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defTabSz="6477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defTabSz="6477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defTabSz="6477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defTabSz="6477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defTabSz="6477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defTabSz="6477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1200">
                      <a:solidFill>
                        <a:srgbClr val="FFFFFF"/>
                      </a:solidFill>
                      <a:latin typeface="宋体" panose="02010600030101010101" pitchFamily="2" charset="-122"/>
                    </a:rPr>
                    <a:t>行为数据</a:t>
                  </a:r>
                </a:p>
              </p:txBody>
            </p:sp>
            <p:sp>
              <p:nvSpPr>
                <p:cNvPr id="72" name="文本框 71"/>
                <p:cNvSpPr txBox="1"/>
                <p:nvPr/>
              </p:nvSpPr>
              <p:spPr>
                <a:xfrm>
                  <a:off x="1194459" y="4739395"/>
                  <a:ext cx="595259" cy="58571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defTabSz="864017" eaLnBrk="1" hangingPunct="1">
                    <a:defRPr/>
                  </a:pPr>
                  <a:r>
                    <a:rPr lang="zh-CN" altLang="en-US" sz="1600" dirty="0">
                      <a:solidFill>
                        <a:prstClr val="black"/>
                      </a:solidFill>
                      <a:latin typeface="+mn-ea"/>
                      <a:ea typeface="+mn-ea"/>
                    </a:rPr>
                    <a:t>原始</a:t>
                  </a:r>
                  <a:endParaRPr lang="en-US" altLang="zh-CN" sz="1600" dirty="0">
                    <a:solidFill>
                      <a:prstClr val="black"/>
                    </a:solidFill>
                    <a:latin typeface="+mn-ea"/>
                    <a:ea typeface="+mn-ea"/>
                  </a:endParaRPr>
                </a:p>
                <a:p>
                  <a:pPr defTabSz="864017" eaLnBrk="1" hangingPunct="1">
                    <a:defRPr/>
                  </a:pPr>
                  <a:r>
                    <a:rPr lang="zh-CN" altLang="en-US" sz="1600" dirty="0">
                      <a:solidFill>
                        <a:prstClr val="black"/>
                      </a:solidFill>
                      <a:latin typeface="+mn-ea"/>
                      <a:ea typeface="+mn-ea"/>
                    </a:rPr>
                    <a:t>数据</a:t>
                  </a:r>
                </a:p>
              </p:txBody>
            </p:sp>
            <p:sp>
              <p:nvSpPr>
                <p:cNvPr id="73" name="矩形 72"/>
                <p:cNvSpPr/>
                <p:nvPr/>
              </p:nvSpPr>
              <p:spPr>
                <a:xfrm>
                  <a:off x="1853213" y="5147330"/>
                  <a:ext cx="927017" cy="296825"/>
                </a:xfrm>
                <a:prstGeom prst="rect">
                  <a:avLst/>
                </a:prstGeom>
                <a:solidFill>
                  <a:schemeClr val="tx2">
                    <a:lumMod val="50000"/>
                    <a:lumOff val="50000"/>
                  </a:scheme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48012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CN" altLang="en-US" sz="1200" kern="0" dirty="0">
                      <a:solidFill>
                        <a:prstClr val="white"/>
                      </a:solidFill>
                      <a:latin typeface="+mn-ea"/>
                      <a:ea typeface="+mn-ea"/>
                    </a:rPr>
                    <a:t>日志数据</a:t>
                  </a:r>
                </a:p>
              </p:txBody>
            </p:sp>
            <p:sp>
              <p:nvSpPr>
                <p:cNvPr id="74" name="矩形 73"/>
                <p:cNvSpPr/>
                <p:nvPr/>
              </p:nvSpPr>
              <p:spPr>
                <a:xfrm>
                  <a:off x="3045317" y="5152093"/>
                  <a:ext cx="927017" cy="296824"/>
                </a:xfrm>
                <a:prstGeom prst="rect">
                  <a:avLst/>
                </a:prstGeom>
                <a:solidFill>
                  <a:schemeClr val="tx2">
                    <a:lumMod val="50000"/>
                    <a:lumOff val="50000"/>
                  </a:scheme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48012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200" kern="0" dirty="0">
                      <a:solidFill>
                        <a:prstClr val="white"/>
                      </a:solidFill>
                      <a:latin typeface="+mn-ea"/>
                      <a:ea typeface="+mn-ea"/>
                    </a:rPr>
                    <a:t>……</a:t>
                  </a:r>
                  <a:endParaRPr lang="zh-CN" altLang="en-US" sz="1200" kern="0" dirty="0">
                    <a:solidFill>
                      <a:prstClr val="white"/>
                    </a:solidFill>
                    <a:latin typeface="+mn-ea"/>
                    <a:ea typeface="+mn-ea"/>
                  </a:endParaRPr>
                </a:p>
              </p:txBody>
            </p:sp>
          </p:grpSp>
        </p:grpSp>
        <p:grpSp>
          <p:nvGrpSpPr>
            <p:cNvPr id="31751" name="组合 76"/>
            <p:cNvGrpSpPr>
              <a:grpSpLocks/>
            </p:cNvGrpSpPr>
            <p:nvPr/>
          </p:nvGrpSpPr>
          <p:grpSpPr bwMode="auto">
            <a:xfrm>
              <a:off x="1243899" y="3168079"/>
              <a:ext cx="3468906" cy="827660"/>
              <a:chOff x="930229" y="3001698"/>
              <a:chExt cx="3468906" cy="827660"/>
            </a:xfrm>
          </p:grpSpPr>
          <p:sp>
            <p:nvSpPr>
              <p:cNvPr id="80" name="圆角矩形 79"/>
              <p:cNvSpPr>
                <a:spLocks noChangeArrowheads="1"/>
              </p:cNvSpPr>
              <p:nvPr/>
            </p:nvSpPr>
            <p:spPr bwMode="auto">
              <a:xfrm>
                <a:off x="930876" y="3002204"/>
                <a:ext cx="3468375" cy="826982"/>
              </a:xfrm>
              <a:prstGeom prst="roundRect">
                <a:avLst>
                  <a:gd name="adj" fmla="val 16667"/>
                </a:avLst>
              </a:prstGeom>
              <a:solidFill>
                <a:srgbClr val="C6D9F1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defTabSz="64801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zh-CN" sz="1600" kern="0" dirty="0">
                  <a:solidFill>
                    <a:prstClr val="black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81" name="矩形 80"/>
              <p:cNvSpPr/>
              <p:nvPr/>
            </p:nvSpPr>
            <p:spPr>
              <a:xfrm>
                <a:off x="2110282" y="3075220"/>
                <a:ext cx="1982610" cy="284126"/>
              </a:xfrm>
              <a:prstGeom prst="rect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>
                <a:lvl1pPr defTabSz="6477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6477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6477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6477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6477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477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477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477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477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200">
                    <a:solidFill>
                      <a:srgbClr val="FFFFFF"/>
                    </a:solidFill>
                    <a:latin typeface="宋体" panose="02010600030101010101" pitchFamily="2" charset="-122"/>
                  </a:rPr>
                  <a:t>标签主体：用户、电站、车辆、</a:t>
                </a:r>
                <a:r>
                  <a:rPr lang="en-US" altLang="zh-CN" sz="1200">
                    <a:solidFill>
                      <a:srgbClr val="FFFFFF"/>
                    </a:solidFill>
                    <a:latin typeface="宋体" panose="02010600030101010101" pitchFamily="2" charset="-122"/>
                  </a:rPr>
                  <a:t>…</a:t>
                </a:r>
                <a:endParaRPr lang="zh-CN" altLang="en-US" sz="1200">
                  <a:solidFill>
                    <a:srgbClr val="FFFFFF"/>
                  </a:solidFill>
                  <a:latin typeface="宋体" panose="02010600030101010101" pitchFamily="2" charset="-122"/>
                </a:endParaRPr>
              </a:p>
            </p:txBody>
          </p:sp>
          <p:sp>
            <p:nvSpPr>
              <p:cNvPr id="31777" name="文本框 82"/>
              <p:cNvSpPr txBox="1">
                <a:spLocks noChangeArrowheads="1"/>
              </p:cNvSpPr>
              <p:nvPr/>
            </p:nvSpPr>
            <p:spPr bwMode="auto">
              <a:xfrm>
                <a:off x="1011831" y="3057759"/>
                <a:ext cx="1004798" cy="3380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863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863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863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863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863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863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863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863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863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600">
                    <a:solidFill>
                      <a:srgbClr val="000000"/>
                    </a:solidFill>
                    <a:latin typeface="宋体" panose="02010600030101010101" pitchFamily="2" charset="-122"/>
                  </a:rPr>
                  <a:t>标签体系</a:t>
                </a:r>
                <a:endParaRPr lang="en-US" altLang="zh-CN" sz="1600">
                  <a:solidFill>
                    <a:srgbClr val="000000"/>
                  </a:solidFill>
                  <a:latin typeface="宋体" panose="02010600030101010101" pitchFamily="2" charset="-122"/>
                </a:endParaRPr>
              </a:p>
            </p:txBody>
          </p:sp>
          <p:sp>
            <p:nvSpPr>
              <p:cNvPr id="84" name="矩形 83"/>
              <p:cNvSpPr/>
              <p:nvPr/>
            </p:nvSpPr>
            <p:spPr>
              <a:xfrm>
                <a:off x="2092821" y="3464107"/>
                <a:ext cx="1076228" cy="301587"/>
              </a:xfrm>
              <a:prstGeom prst="rect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>
                <a:lvl1pPr defTabSz="6477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6477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6477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6477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6477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477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477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477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477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200">
                    <a:solidFill>
                      <a:srgbClr val="FFFFFF"/>
                    </a:solidFill>
                    <a:latin typeface="宋体" panose="02010600030101010101" pitchFamily="2" charset="-122"/>
                  </a:rPr>
                  <a:t>标签分类、分级</a:t>
                </a:r>
              </a:p>
            </p:txBody>
          </p:sp>
          <p:sp>
            <p:nvSpPr>
              <p:cNvPr id="85" name="矩形 84"/>
              <p:cNvSpPr/>
              <p:nvPr/>
            </p:nvSpPr>
            <p:spPr>
              <a:xfrm>
                <a:off x="3305562" y="3468870"/>
                <a:ext cx="911143" cy="296824"/>
              </a:xfrm>
              <a:prstGeom prst="rect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4801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200" kern="0" dirty="0">
                    <a:solidFill>
                      <a:prstClr val="white"/>
                    </a:solidFill>
                    <a:latin typeface="+mn-ea"/>
                    <a:ea typeface="+mn-ea"/>
                  </a:rPr>
                  <a:t>……</a:t>
                </a:r>
                <a:endParaRPr lang="zh-CN" altLang="en-US" sz="1200" kern="0" dirty="0">
                  <a:solidFill>
                    <a:prstClr val="white"/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31752" name="组合 87"/>
            <p:cNvGrpSpPr>
              <a:grpSpLocks/>
            </p:cNvGrpSpPr>
            <p:nvPr/>
          </p:nvGrpSpPr>
          <p:grpSpPr bwMode="auto">
            <a:xfrm>
              <a:off x="5460483" y="3180294"/>
              <a:ext cx="3468906" cy="827660"/>
              <a:chOff x="930229" y="3001698"/>
              <a:chExt cx="3468906" cy="827660"/>
            </a:xfrm>
          </p:grpSpPr>
          <p:sp>
            <p:nvSpPr>
              <p:cNvPr id="89" name="圆角矩形 88"/>
              <p:cNvSpPr>
                <a:spLocks noChangeArrowheads="1"/>
              </p:cNvSpPr>
              <p:nvPr/>
            </p:nvSpPr>
            <p:spPr bwMode="auto">
              <a:xfrm>
                <a:off x="930313" y="3001100"/>
                <a:ext cx="3468375" cy="828570"/>
              </a:xfrm>
              <a:prstGeom prst="roundRect">
                <a:avLst>
                  <a:gd name="adj" fmla="val 16667"/>
                </a:avLst>
              </a:prstGeom>
              <a:solidFill>
                <a:srgbClr val="C6D9F1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defTabSz="64801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zh-CN" sz="1600" kern="0" dirty="0">
                  <a:solidFill>
                    <a:prstClr val="black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90" name="矩形 89"/>
              <p:cNvSpPr/>
              <p:nvPr/>
            </p:nvSpPr>
            <p:spPr>
              <a:xfrm>
                <a:off x="2109719" y="3074116"/>
                <a:ext cx="1055593" cy="287302"/>
              </a:xfrm>
              <a:prstGeom prst="rect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>
                <a:lvl1pPr defTabSz="6477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6477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6477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6477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6477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477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477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477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477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200">
                    <a:solidFill>
                      <a:srgbClr val="FFFFFF"/>
                    </a:solidFill>
                    <a:latin typeface="宋体" panose="02010600030101010101" pitchFamily="2" charset="-122"/>
                  </a:rPr>
                  <a:t>标签计算</a:t>
                </a:r>
              </a:p>
            </p:txBody>
          </p:sp>
          <p:sp>
            <p:nvSpPr>
              <p:cNvPr id="31772" name="文本框 90"/>
              <p:cNvSpPr txBox="1">
                <a:spLocks noChangeArrowheads="1"/>
              </p:cNvSpPr>
              <p:nvPr/>
            </p:nvSpPr>
            <p:spPr bwMode="auto">
              <a:xfrm>
                <a:off x="1011268" y="3056656"/>
                <a:ext cx="1004798" cy="3380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863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863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863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863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863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863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863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863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863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600">
                    <a:solidFill>
                      <a:srgbClr val="000000"/>
                    </a:solidFill>
                    <a:latin typeface="宋体" panose="02010600030101010101" pitchFamily="2" charset="-122"/>
                  </a:rPr>
                  <a:t>标签计算</a:t>
                </a:r>
                <a:endParaRPr lang="en-US" altLang="zh-CN" sz="1600">
                  <a:solidFill>
                    <a:srgbClr val="000000"/>
                  </a:solidFill>
                  <a:latin typeface="宋体" panose="02010600030101010101" pitchFamily="2" charset="-122"/>
                </a:endParaRPr>
              </a:p>
            </p:txBody>
          </p:sp>
          <p:sp>
            <p:nvSpPr>
              <p:cNvPr id="92" name="矩形 91"/>
              <p:cNvSpPr/>
              <p:nvPr/>
            </p:nvSpPr>
            <p:spPr>
              <a:xfrm>
                <a:off x="2092258" y="3464591"/>
                <a:ext cx="1076228" cy="301587"/>
              </a:xfrm>
              <a:prstGeom prst="rect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>
                <a:lvl1pPr defTabSz="6477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6477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6477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6477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6477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477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477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477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477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200">
                    <a:solidFill>
                      <a:srgbClr val="FFFFFF"/>
                    </a:solidFill>
                    <a:latin typeface="宋体" panose="02010600030101010101" pitchFamily="2" charset="-122"/>
                  </a:rPr>
                  <a:t>标签存储</a:t>
                </a:r>
              </a:p>
            </p:txBody>
          </p:sp>
          <p:sp>
            <p:nvSpPr>
              <p:cNvPr id="93" name="矩形 92"/>
              <p:cNvSpPr/>
              <p:nvPr/>
            </p:nvSpPr>
            <p:spPr>
              <a:xfrm>
                <a:off x="3304999" y="3469354"/>
                <a:ext cx="911143" cy="296824"/>
              </a:xfrm>
              <a:prstGeom prst="rect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4801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200" kern="0" dirty="0">
                    <a:solidFill>
                      <a:prstClr val="white"/>
                    </a:solidFill>
                    <a:latin typeface="+mn-ea"/>
                    <a:ea typeface="+mn-ea"/>
                  </a:rPr>
                  <a:t>……</a:t>
                </a:r>
                <a:endParaRPr lang="zh-CN" altLang="en-US" sz="1200" kern="0" dirty="0">
                  <a:solidFill>
                    <a:prstClr val="white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9" name="上箭头 8"/>
            <p:cNvSpPr/>
            <p:nvPr/>
          </p:nvSpPr>
          <p:spPr>
            <a:xfrm rot="19800000">
              <a:off x="8468609" y="3965409"/>
              <a:ext cx="269851" cy="54444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8" name="下箭头 7"/>
            <p:cNvSpPr/>
            <p:nvPr/>
          </p:nvSpPr>
          <p:spPr>
            <a:xfrm rot="1800000" flipV="1">
              <a:off x="6487587" y="3970171"/>
              <a:ext cx="282550" cy="53174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94" name="下箭头 93"/>
            <p:cNvSpPr/>
            <p:nvPr/>
          </p:nvSpPr>
          <p:spPr>
            <a:xfrm rot="1800000" flipV="1">
              <a:off x="2081083" y="3943187"/>
              <a:ext cx="282550" cy="53174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97" name="左箭头 96"/>
            <p:cNvSpPr/>
            <p:nvPr/>
          </p:nvSpPr>
          <p:spPr>
            <a:xfrm>
              <a:off x="4725620" y="3527315"/>
              <a:ext cx="747646" cy="250793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31757" name="组合 100"/>
            <p:cNvGrpSpPr>
              <a:grpSpLocks/>
            </p:cNvGrpSpPr>
            <p:nvPr/>
          </p:nvGrpSpPr>
          <p:grpSpPr bwMode="auto">
            <a:xfrm>
              <a:off x="647700" y="1973349"/>
              <a:ext cx="10478145" cy="762659"/>
              <a:chOff x="647700" y="1973349"/>
              <a:chExt cx="10478145" cy="762659"/>
            </a:xfrm>
          </p:grpSpPr>
          <p:sp>
            <p:nvSpPr>
              <p:cNvPr id="50" name="圆角矩形 49"/>
              <p:cNvSpPr/>
              <p:nvPr/>
            </p:nvSpPr>
            <p:spPr>
              <a:xfrm>
                <a:off x="647700" y="1973349"/>
                <a:ext cx="10478145" cy="761903"/>
              </a:xfrm>
              <a:prstGeom prst="round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64801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 kern="0" dirty="0">
                  <a:solidFill>
                    <a:prstClr val="black"/>
                  </a:solidFill>
                  <a:latin typeface="+mn-ea"/>
                  <a:ea typeface="+mn-ea"/>
                </a:endParaRPr>
              </a:p>
            </p:txBody>
          </p:sp>
          <p:grpSp>
            <p:nvGrpSpPr>
              <p:cNvPr id="31760" name="组合 50"/>
              <p:cNvGrpSpPr>
                <a:grpSpLocks/>
              </p:cNvGrpSpPr>
              <p:nvPr/>
            </p:nvGrpSpPr>
            <p:grpSpPr bwMode="auto">
              <a:xfrm>
                <a:off x="848376" y="2163834"/>
                <a:ext cx="9007951" cy="414723"/>
                <a:chOff x="1493832" y="2303983"/>
                <a:chExt cx="8450820" cy="414723"/>
              </a:xfrm>
            </p:grpSpPr>
            <p:grpSp>
              <p:nvGrpSpPr>
                <p:cNvPr id="31763" name="组合 51"/>
                <p:cNvGrpSpPr>
                  <a:grpSpLocks/>
                </p:cNvGrpSpPr>
                <p:nvPr/>
              </p:nvGrpSpPr>
              <p:grpSpPr bwMode="auto">
                <a:xfrm>
                  <a:off x="1493832" y="2303983"/>
                  <a:ext cx="8450820" cy="414723"/>
                  <a:chOff x="1493832" y="2442703"/>
                  <a:chExt cx="8450820" cy="414723"/>
                </a:xfrm>
              </p:grpSpPr>
              <p:sp>
                <p:nvSpPr>
                  <p:cNvPr id="54" name="圆角矩形 53"/>
                  <p:cNvSpPr>
                    <a:spLocks noChangeArrowheads="1"/>
                  </p:cNvSpPr>
                  <p:nvPr/>
                </p:nvSpPr>
                <p:spPr bwMode="auto">
                  <a:xfrm>
                    <a:off x="1493204" y="2442694"/>
                    <a:ext cx="8451102" cy="414285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C6D9F1"/>
                  </a:solidFill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effectLst>
                    <a:outerShdw blurRad="40000" dist="20000" dir="5400000" rotWithShape="0">
                      <a:srgbClr val="808080">
                        <a:alpha val="37999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defTabSz="648012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altLang="zh-CN" sz="1600" kern="0" dirty="0">
                      <a:solidFill>
                        <a:prstClr val="black"/>
                      </a:solidFill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55" name="矩形 54"/>
                  <p:cNvSpPr/>
                  <p:nvPr/>
                </p:nvSpPr>
                <p:spPr>
                  <a:xfrm>
                    <a:off x="3076203" y="2515710"/>
                    <a:ext cx="869682" cy="295237"/>
                  </a:xfrm>
                  <a:prstGeom prst="rect">
                    <a:avLst/>
                  </a:prstGeom>
                  <a:solidFill>
                    <a:schemeClr val="tx2">
                      <a:lumMod val="50000"/>
                      <a:lumOff val="50000"/>
                    </a:scheme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>
                    <a:lvl1pPr defTabSz="647700"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3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 defTabSz="64770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8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 defTabSz="647700"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 defTabSz="64770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 defTabSz="647700">
                      <a:spcBef>
                        <a:spcPct val="20000"/>
                      </a:spcBef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defTabSz="6477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defTabSz="6477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defTabSz="6477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defTabSz="6477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zh-CN" altLang="en-US" sz="1200">
                        <a:solidFill>
                          <a:srgbClr val="FFFFFF"/>
                        </a:solidFill>
                        <a:latin typeface="宋体" panose="02010600030101010101" pitchFamily="2" charset="-122"/>
                      </a:rPr>
                      <a:t>用户画像</a:t>
                    </a:r>
                  </a:p>
                </p:txBody>
              </p:sp>
              <p:sp>
                <p:nvSpPr>
                  <p:cNvPr id="56" name="矩形 55"/>
                  <p:cNvSpPr/>
                  <p:nvPr/>
                </p:nvSpPr>
                <p:spPr>
                  <a:xfrm>
                    <a:off x="4228830" y="2510948"/>
                    <a:ext cx="868193" cy="295237"/>
                  </a:xfrm>
                  <a:prstGeom prst="rect">
                    <a:avLst/>
                  </a:prstGeom>
                  <a:solidFill>
                    <a:schemeClr val="tx2">
                      <a:lumMod val="50000"/>
                      <a:lumOff val="50000"/>
                    </a:scheme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>
                    <a:lvl1pPr defTabSz="647700"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3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 defTabSz="64770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8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 defTabSz="647700"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 defTabSz="64770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 defTabSz="647700">
                      <a:spcBef>
                        <a:spcPct val="20000"/>
                      </a:spcBef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defTabSz="6477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defTabSz="6477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defTabSz="6477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defTabSz="6477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zh-CN" altLang="en-US" sz="1200">
                        <a:solidFill>
                          <a:srgbClr val="FFFFFF"/>
                        </a:solidFill>
                        <a:latin typeface="宋体" panose="02010600030101010101" pitchFamily="2" charset="-122"/>
                      </a:rPr>
                      <a:t>行为分析</a:t>
                    </a:r>
                  </a:p>
                </p:txBody>
              </p:sp>
              <p:sp>
                <p:nvSpPr>
                  <p:cNvPr id="57" name="矩形 56"/>
                  <p:cNvSpPr/>
                  <p:nvPr/>
                </p:nvSpPr>
                <p:spPr>
                  <a:xfrm>
                    <a:off x="5375499" y="2510948"/>
                    <a:ext cx="869682" cy="295237"/>
                  </a:xfrm>
                  <a:prstGeom prst="rect">
                    <a:avLst/>
                  </a:prstGeom>
                  <a:solidFill>
                    <a:schemeClr val="tx2">
                      <a:lumMod val="50000"/>
                      <a:lumOff val="50000"/>
                    </a:scheme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defTabSz="648012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zh-CN" altLang="en-US" sz="1200" kern="0" dirty="0">
                        <a:solidFill>
                          <a:prstClr val="white"/>
                        </a:solidFill>
                        <a:latin typeface="+mn-ea"/>
                        <a:ea typeface="+mn-ea"/>
                      </a:rPr>
                      <a:t>业务统计</a:t>
                    </a:r>
                  </a:p>
                </p:txBody>
              </p:sp>
              <p:sp>
                <p:nvSpPr>
                  <p:cNvPr id="31769" name="文本框 5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69152" y="2498250"/>
                    <a:ext cx="944141" cy="33809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defTabSz="863600"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3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 defTabSz="86360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8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 defTabSz="863600"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 defTabSz="86360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 defTabSz="863600">
                      <a:spcBef>
                        <a:spcPct val="20000"/>
                      </a:spcBef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defTabSz="863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defTabSz="863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defTabSz="863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defTabSz="863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zh-CN" altLang="en-US" sz="1600">
                        <a:solidFill>
                          <a:srgbClr val="000000"/>
                        </a:solidFill>
                        <a:latin typeface="宋体" panose="02010600030101010101" pitchFamily="2" charset="-122"/>
                      </a:rPr>
                      <a:t>标签应用</a:t>
                    </a:r>
                  </a:p>
                </p:txBody>
              </p:sp>
            </p:grpSp>
            <p:sp>
              <p:nvSpPr>
                <p:cNvPr id="53" name="矩形 52"/>
                <p:cNvSpPr/>
                <p:nvPr/>
              </p:nvSpPr>
              <p:spPr>
                <a:xfrm>
                  <a:off x="6528125" y="2372228"/>
                  <a:ext cx="868193" cy="295237"/>
                </a:xfrm>
                <a:prstGeom prst="rect">
                  <a:avLst/>
                </a:prstGeom>
                <a:solidFill>
                  <a:schemeClr val="tx2">
                    <a:lumMod val="50000"/>
                    <a:lumOff val="50000"/>
                  </a:scheme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>
                  <a:lvl1pPr defTabSz="6477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defTabSz="6477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defTabSz="6477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defTabSz="6477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defTabSz="6477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defTabSz="6477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defTabSz="6477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defTabSz="6477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defTabSz="6477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1200">
                      <a:solidFill>
                        <a:srgbClr val="FFFFFF"/>
                      </a:solidFill>
                      <a:latin typeface="宋体" panose="02010600030101010101" pitchFamily="2" charset="-122"/>
                    </a:rPr>
                    <a:t>分析挖掘</a:t>
                  </a:r>
                </a:p>
              </p:txBody>
            </p:sp>
          </p:grpSp>
          <p:sp>
            <p:nvSpPr>
              <p:cNvPr id="10" name="矩形 9"/>
              <p:cNvSpPr/>
              <p:nvPr/>
            </p:nvSpPr>
            <p:spPr>
              <a:xfrm>
                <a:off x="7365396" y="2240015"/>
                <a:ext cx="925429" cy="296825"/>
              </a:xfrm>
              <a:prstGeom prst="rect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>
                <a:lvl1pPr defTabSz="6477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6477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6477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6477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6477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477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477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477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477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200">
                    <a:solidFill>
                      <a:srgbClr val="FFFFFF"/>
                    </a:solidFill>
                    <a:latin typeface="宋体" panose="02010600030101010101" pitchFamily="2" charset="-122"/>
                  </a:rPr>
                  <a:t>业务活动</a:t>
                </a:r>
              </a:p>
            </p:txBody>
          </p:sp>
          <p:sp>
            <p:nvSpPr>
              <p:cNvPr id="102" name="矩形 101"/>
              <p:cNvSpPr/>
              <p:nvPr/>
            </p:nvSpPr>
            <p:spPr>
              <a:xfrm>
                <a:off x="8465434" y="2233666"/>
                <a:ext cx="927017" cy="296825"/>
              </a:xfrm>
              <a:prstGeom prst="rect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4801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200" kern="0" dirty="0">
                    <a:solidFill>
                      <a:prstClr val="white"/>
                    </a:solidFill>
                    <a:latin typeface="+mn-ea"/>
                    <a:ea typeface="+mn-ea"/>
                  </a:rPr>
                  <a:t>……</a:t>
                </a:r>
                <a:endParaRPr lang="zh-CN" altLang="en-US" sz="1200" kern="0" dirty="0">
                  <a:solidFill>
                    <a:prstClr val="white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100" name="上箭头 99"/>
            <p:cNvSpPr/>
            <p:nvPr/>
          </p:nvSpPr>
          <p:spPr>
            <a:xfrm>
              <a:off x="3420813" y="2592395"/>
              <a:ext cx="198420" cy="55872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105" name="矩形 104"/>
          <p:cNvSpPr/>
          <p:nvPr/>
        </p:nvSpPr>
        <p:spPr>
          <a:xfrm>
            <a:off x="7764463" y="2460625"/>
            <a:ext cx="879475" cy="28733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lvl1pPr defTabSz="6477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477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477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477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477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477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477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477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477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rgbClr val="FFFFFF"/>
                </a:solidFill>
                <a:latin typeface="宋体" panose="02010600030101010101" pitchFamily="2" charset="-122"/>
              </a:rPr>
              <a:t>标签推导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B257B94-6A81-41CB-AAA6-3448DB78A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B79EA53A-2FF1-40D8-919E-6E839F4F7D0E}"/>
              </a:ext>
            </a:extLst>
          </p:cNvPr>
          <p:cNvSpPr/>
          <p:nvPr/>
        </p:nvSpPr>
        <p:spPr>
          <a:xfrm>
            <a:off x="522288" y="215900"/>
            <a:ext cx="510909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数字化决策支持 </a:t>
            </a:r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标签与用户画像</a:t>
            </a:r>
            <a:endParaRPr lang="en-US" altLang="zh-CN" sz="2400" dirty="0">
              <a:solidFill>
                <a:schemeClr val="tx2">
                  <a:lumMod val="60000"/>
                  <a:lumOff val="4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8815920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A48BE71-CA55-4B41-97DD-68C935B5031B}"/>
              </a:ext>
            </a:extLst>
          </p:cNvPr>
          <p:cNvSpPr/>
          <p:nvPr/>
        </p:nvSpPr>
        <p:spPr>
          <a:xfrm>
            <a:off x="522288" y="215900"/>
            <a:ext cx="510909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数字化决策支持 </a:t>
            </a:r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标签与用户画像</a:t>
            </a:r>
            <a:endParaRPr lang="en-US" altLang="zh-CN" sz="2400" dirty="0">
              <a:solidFill>
                <a:schemeClr val="tx2">
                  <a:lumMod val="60000"/>
                  <a:lumOff val="4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9448C467-AD74-4148-8258-44A1215D2459}"/>
              </a:ext>
            </a:extLst>
          </p:cNvPr>
          <p:cNvSpPr/>
          <p:nvPr/>
        </p:nvSpPr>
        <p:spPr>
          <a:xfrm>
            <a:off x="10066534" y="2447999"/>
            <a:ext cx="1440558" cy="1296144"/>
          </a:xfrm>
          <a:prstGeom prst="wedgeEllipseCallout">
            <a:avLst>
              <a:gd name="adj1" fmla="val -81927"/>
              <a:gd name="adj2" fmla="val 661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用户生命周期组成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DE28696-5B00-48D9-838B-8B68D4B3F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18" y="863823"/>
            <a:ext cx="9527136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701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68251E2-1469-48DE-9FC1-2AFFDF361D72}"/>
              </a:ext>
            </a:extLst>
          </p:cNvPr>
          <p:cNvSpPr/>
          <p:nvPr/>
        </p:nvSpPr>
        <p:spPr>
          <a:xfrm>
            <a:off x="-4763" y="0"/>
            <a:ext cx="11545888" cy="6462713"/>
          </a:xfrm>
          <a:prstGeom prst="rect">
            <a:avLst/>
          </a:prstGeom>
          <a:solidFill>
            <a:srgbClr val="0196B7"/>
          </a:solidFill>
          <a:ln>
            <a:solidFill>
              <a:srgbClr val="0196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40" dirty="0"/>
          </a:p>
        </p:txBody>
      </p:sp>
      <p:sp>
        <p:nvSpPr>
          <p:cNvPr id="9219" name="文本框 6">
            <a:extLst>
              <a:ext uri="{FF2B5EF4-FFF2-40B4-BE49-F238E27FC236}">
                <a16:creationId xmlns:a16="http://schemas.microsoft.com/office/drawing/2014/main" id="{DE723B7E-F78B-4346-B71D-0BB68C7B4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8916" y="3455988"/>
            <a:ext cx="38042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附录：技术架构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修车架构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E753A8A6-2B3C-4E98-BAFA-BEDB84723C0C}"/>
              </a:ext>
            </a:extLst>
          </p:cNvPr>
          <p:cNvSpPr/>
          <p:nvPr/>
        </p:nvSpPr>
        <p:spPr>
          <a:xfrm>
            <a:off x="4859406" y="1275720"/>
            <a:ext cx="1803237" cy="180323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1700" noProof="1">
              <a:solidFill>
                <a:prstClr val="white"/>
              </a:solidFill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490B1213-2A53-4982-B6C8-20BAD3F85F29}"/>
              </a:ext>
            </a:extLst>
          </p:cNvPr>
          <p:cNvSpPr/>
          <p:nvPr/>
        </p:nvSpPr>
        <p:spPr>
          <a:xfrm>
            <a:off x="4991100" y="1408113"/>
            <a:ext cx="1539875" cy="1539875"/>
          </a:xfrm>
          <a:prstGeom prst="ellipse">
            <a:avLst/>
          </a:prstGeom>
          <a:solidFill>
            <a:srgbClr val="0196B7"/>
          </a:solidFill>
          <a:ln>
            <a:solidFill>
              <a:srgbClr val="0196B7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5670" b="1" noProof="1">
                <a:solidFill>
                  <a:prstClr val="white"/>
                </a:solidFill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979491043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 2">
            <a:extLst>
              <a:ext uri="{FF2B5EF4-FFF2-40B4-BE49-F238E27FC236}">
                <a16:creationId xmlns:a16="http://schemas.microsoft.com/office/drawing/2014/main" id="{4990EA37-A818-431A-88E8-DDA994A1C6C1}"/>
              </a:ext>
            </a:extLst>
          </p:cNvPr>
          <p:cNvSpPr/>
          <p:nvPr/>
        </p:nvSpPr>
        <p:spPr>
          <a:xfrm>
            <a:off x="522288" y="215900"/>
            <a:ext cx="341632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FY18 - </a:t>
            </a:r>
            <a:r>
              <a:rPr lang="zh-CN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大数据技术架构</a:t>
            </a:r>
            <a:endParaRPr lang="en-US" altLang="zh-CN" sz="2400" dirty="0">
              <a:solidFill>
                <a:schemeClr val="tx2">
                  <a:lumMod val="60000"/>
                  <a:lumOff val="4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E3A152DC-E818-4E16-A55A-3E93DBF33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88" y="1223863"/>
            <a:ext cx="10279309" cy="457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93368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B6EA9DE-6922-43D6-BCD2-7ACC01064D9F}"/>
              </a:ext>
            </a:extLst>
          </p:cNvPr>
          <p:cNvSpPr/>
          <p:nvPr/>
        </p:nvSpPr>
        <p:spPr>
          <a:xfrm>
            <a:off x="1080517" y="2276570"/>
            <a:ext cx="4680520" cy="111285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1434A3-A3D2-4F90-A4A6-D303CF646564}"/>
              </a:ext>
            </a:extLst>
          </p:cNvPr>
          <p:cNvSpPr/>
          <p:nvPr/>
        </p:nvSpPr>
        <p:spPr>
          <a:xfrm>
            <a:off x="1080517" y="3455866"/>
            <a:ext cx="4680520" cy="17756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2">
            <a:extLst>
              <a:ext uri="{FF2B5EF4-FFF2-40B4-BE49-F238E27FC236}">
                <a16:creationId xmlns:a16="http://schemas.microsoft.com/office/drawing/2014/main" id="{107285B5-3E9D-4D2B-A7AE-93A88CE3120A}"/>
              </a:ext>
            </a:extLst>
          </p:cNvPr>
          <p:cNvSpPr/>
          <p:nvPr/>
        </p:nvSpPr>
        <p:spPr>
          <a:xfrm>
            <a:off x="522288" y="215900"/>
            <a:ext cx="203132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大数据的组织</a:t>
            </a:r>
            <a:endParaRPr lang="en-US" altLang="zh-CN" sz="2400" dirty="0">
              <a:solidFill>
                <a:schemeClr val="tx2">
                  <a:lumMod val="60000"/>
                  <a:lumOff val="4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862C6-F84A-436A-A9FF-E8590FC1AC8B}"/>
              </a:ext>
            </a:extLst>
          </p:cNvPr>
          <p:cNvSpPr txBox="1">
            <a:spLocks/>
          </p:cNvSpPr>
          <p:nvPr/>
        </p:nvSpPr>
        <p:spPr>
          <a:xfrm>
            <a:off x="769092" y="1253331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dirty="0"/>
              <a:t>单纯的大数据开发，演变为大数据研发</a:t>
            </a:r>
            <a:r>
              <a:rPr lang="en-US" altLang="zh-CN" dirty="0"/>
              <a:t>+</a:t>
            </a:r>
            <a:r>
              <a:rPr lang="zh-CN" altLang="en-US" dirty="0"/>
              <a:t>大数据应用</a:t>
            </a:r>
            <a:r>
              <a:rPr lang="en-US" altLang="zh-CN" dirty="0"/>
              <a:t>+</a:t>
            </a:r>
            <a:r>
              <a:rPr lang="zh-CN" altLang="en-US" dirty="0"/>
              <a:t>云平台应用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济南研发中心，现合计</a:t>
            </a:r>
            <a:r>
              <a:rPr lang="en-US" altLang="zh-CN" dirty="0"/>
              <a:t>58</a:t>
            </a:r>
            <a:r>
              <a:rPr lang="zh-CN" altLang="en-US" dirty="0"/>
              <a:t>人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sz="2000" b="1" dirty="0">
                <a:solidFill>
                  <a:srgbClr val="00B0F0"/>
                </a:solidFill>
              </a:rPr>
              <a:t>鞠强</a:t>
            </a:r>
            <a:r>
              <a:rPr lang="zh-CN" altLang="en-US" sz="2000" dirty="0">
                <a:solidFill>
                  <a:srgbClr val="00B0F0"/>
                </a:solidFill>
              </a:rPr>
              <a:t>、</a:t>
            </a:r>
            <a:r>
              <a:rPr lang="zh-CN" altLang="en-US" sz="2000" dirty="0"/>
              <a:t>魏亮</a:t>
            </a:r>
            <a:endParaRPr lang="en-US" altLang="zh-CN" sz="2000" b="1" dirty="0"/>
          </a:p>
          <a:p>
            <a:pPr lvl="1">
              <a:lnSpc>
                <a:spcPct val="100000"/>
              </a:lnSpc>
            </a:pPr>
            <a:r>
              <a:rPr lang="zh-CN" altLang="en-US" sz="2000" b="1" dirty="0">
                <a:solidFill>
                  <a:srgbClr val="00B0F0"/>
                </a:solidFill>
              </a:rPr>
              <a:t>大数据技术研发（朱诗严，</a:t>
            </a:r>
            <a:r>
              <a:rPr lang="en-US" altLang="zh-CN" sz="2000" b="1" dirty="0">
                <a:solidFill>
                  <a:srgbClr val="00B0F0"/>
                </a:solidFill>
              </a:rPr>
              <a:t>10</a:t>
            </a:r>
            <a:r>
              <a:rPr lang="zh-CN" altLang="en-US" sz="2000" b="1" dirty="0">
                <a:solidFill>
                  <a:srgbClr val="00B0F0"/>
                </a:solidFill>
              </a:rPr>
              <a:t>）</a:t>
            </a:r>
            <a:endParaRPr lang="en-US" altLang="zh-CN" sz="2000" b="1" dirty="0">
              <a:solidFill>
                <a:srgbClr val="00B0F0"/>
              </a:solidFill>
            </a:endParaRPr>
          </a:p>
          <a:p>
            <a:pPr lvl="1">
              <a:lnSpc>
                <a:spcPct val="100000"/>
              </a:lnSpc>
            </a:pPr>
            <a:r>
              <a:rPr lang="zh-CN" altLang="en-US" sz="2000" b="1" dirty="0">
                <a:solidFill>
                  <a:srgbClr val="00B0F0"/>
                </a:solidFill>
              </a:rPr>
              <a:t>大数据应用研发（罗松，</a:t>
            </a:r>
            <a:r>
              <a:rPr lang="en-US" altLang="zh-CN" sz="2000" b="1" dirty="0">
                <a:solidFill>
                  <a:srgbClr val="00B0F0"/>
                </a:solidFill>
              </a:rPr>
              <a:t>8</a:t>
            </a:r>
            <a:r>
              <a:rPr lang="zh-CN" altLang="en-US" sz="2000" b="1" dirty="0">
                <a:solidFill>
                  <a:srgbClr val="00B0F0"/>
                </a:solidFill>
              </a:rPr>
              <a:t>）</a:t>
            </a:r>
            <a:endParaRPr lang="en-US" altLang="zh-CN" sz="2000" b="1" dirty="0">
              <a:solidFill>
                <a:srgbClr val="00B0F0"/>
              </a:solidFill>
            </a:endParaRPr>
          </a:p>
          <a:p>
            <a:pPr lvl="1">
              <a:lnSpc>
                <a:spcPct val="100000"/>
              </a:lnSpc>
            </a:pPr>
            <a:r>
              <a:rPr lang="zh-CN" altLang="en-US" sz="2000" dirty="0"/>
              <a:t>公共技术（周国庆，</a:t>
            </a:r>
            <a:r>
              <a:rPr lang="en-US" altLang="zh-CN" sz="2000" dirty="0"/>
              <a:t>14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lvl="1">
              <a:lnSpc>
                <a:spcPct val="100000"/>
              </a:lnSpc>
            </a:pPr>
            <a:r>
              <a:rPr lang="zh-CN" altLang="en-US" sz="2000" dirty="0"/>
              <a:t>研发过程管理（任丽霞，</a:t>
            </a:r>
            <a:r>
              <a:rPr lang="en-US" altLang="zh-CN" sz="2000" dirty="0"/>
              <a:t>3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lvl="1">
              <a:lnSpc>
                <a:spcPct val="100000"/>
              </a:lnSpc>
            </a:pPr>
            <a:r>
              <a:rPr lang="zh-CN" altLang="en-US" sz="2000" dirty="0"/>
              <a:t>测试（李明芹，</a:t>
            </a:r>
            <a:r>
              <a:rPr lang="en-US" altLang="zh-CN" sz="2000" dirty="0"/>
              <a:t>9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lvl="1">
              <a:lnSpc>
                <a:spcPct val="100000"/>
              </a:lnSpc>
            </a:pPr>
            <a:r>
              <a:rPr lang="zh-CN" altLang="en-US" sz="2000" dirty="0"/>
              <a:t>运维（冀全祥，</a:t>
            </a:r>
            <a:r>
              <a:rPr lang="en-US" altLang="zh-CN" sz="2000" dirty="0"/>
              <a:t>2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lvl="1">
              <a:lnSpc>
                <a:spcPct val="100000"/>
              </a:lnSpc>
            </a:pPr>
            <a:r>
              <a:rPr lang="zh-CN" altLang="en-US" sz="2000" dirty="0"/>
              <a:t>结算（王亮，</a:t>
            </a:r>
            <a:r>
              <a:rPr lang="en-US" altLang="zh-CN" sz="2000" dirty="0"/>
              <a:t>12</a:t>
            </a:r>
            <a:r>
              <a:rPr lang="zh-CN" altLang="en-US" sz="2000" dirty="0"/>
              <a:t>）</a:t>
            </a:r>
            <a:endParaRPr lang="en-US" altLang="zh-CN" dirty="0"/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C9860556-44F2-4E3E-86A1-C94103A3BB0F}"/>
              </a:ext>
            </a:extLst>
          </p:cNvPr>
          <p:cNvSpPr/>
          <p:nvPr/>
        </p:nvSpPr>
        <p:spPr>
          <a:xfrm>
            <a:off x="6265093" y="1943943"/>
            <a:ext cx="1584176" cy="1008112"/>
          </a:xfrm>
          <a:prstGeom prst="wedgeEllipseCallout">
            <a:avLst>
              <a:gd name="adj1" fmla="val -98379"/>
              <a:gd name="adj2" fmla="val 585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FFFF00"/>
                </a:solidFill>
              </a:rPr>
              <a:t>专职做大数据</a:t>
            </a:r>
            <a:r>
              <a:rPr lang="en-US" altLang="zh-CN" sz="1400" b="1" dirty="0">
                <a:solidFill>
                  <a:srgbClr val="FFFF00"/>
                </a:solidFill>
              </a:rPr>
              <a:t>19</a:t>
            </a:r>
            <a:r>
              <a:rPr lang="zh-CN" altLang="en-US" sz="1400" b="1" dirty="0">
                <a:solidFill>
                  <a:srgbClr val="FFFF00"/>
                </a:solidFill>
              </a:rPr>
              <a:t>人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65C435-0C1E-4F9C-8504-EAAA6131ECF7}"/>
              </a:ext>
            </a:extLst>
          </p:cNvPr>
          <p:cNvSpPr txBox="1"/>
          <p:nvPr/>
        </p:nvSpPr>
        <p:spPr>
          <a:xfrm>
            <a:off x="792485" y="5866407"/>
            <a:ext cx="6681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下面重点介绍大数据技术研发与大数据应用研发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B05D9DE6-33E8-4553-ADA5-CA1AA57C6943}"/>
              </a:ext>
            </a:extLst>
          </p:cNvPr>
          <p:cNvSpPr/>
          <p:nvPr/>
        </p:nvSpPr>
        <p:spPr>
          <a:xfrm>
            <a:off x="5752037" y="3990036"/>
            <a:ext cx="1722085" cy="762220"/>
          </a:xfrm>
          <a:prstGeom prst="wedgeEllipseCallout">
            <a:avLst>
              <a:gd name="adj1" fmla="val -66941"/>
              <a:gd name="adj2" fmla="val -578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云平台应用及技术开发，合计</a:t>
            </a:r>
            <a:r>
              <a:rPr lang="en-US" altLang="zh-CN" sz="1400" dirty="0"/>
              <a:t>39</a:t>
            </a:r>
            <a:r>
              <a:rPr lang="zh-CN" altLang="en-US" sz="1400" dirty="0"/>
              <a:t>人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34CBBE-B396-4F4D-A2B5-C2E388E56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269" y="2736031"/>
            <a:ext cx="3516431" cy="21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6372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2" name="组合 3"/>
          <p:cNvGrpSpPr>
            <a:grpSpLocks/>
          </p:cNvGrpSpPr>
          <p:nvPr/>
        </p:nvGrpSpPr>
        <p:grpSpPr bwMode="auto">
          <a:xfrm>
            <a:off x="2088629" y="1358656"/>
            <a:ext cx="9023350" cy="382588"/>
            <a:chOff x="567095" y="1633990"/>
            <a:chExt cx="9022904" cy="381227"/>
          </a:xfrm>
        </p:grpSpPr>
        <p:sp>
          <p:nvSpPr>
            <p:cNvPr id="5" name="圆角矩形 4"/>
            <p:cNvSpPr/>
            <p:nvPr/>
          </p:nvSpPr>
          <p:spPr>
            <a:xfrm>
              <a:off x="567095" y="1633990"/>
              <a:ext cx="9022904" cy="381227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 b="1">
                  <a:solidFill>
                    <a:srgbClr val="000000"/>
                  </a:solidFill>
                  <a:latin typeface="宋体" panose="02010600030101010101" pitchFamily="2" charset="-122"/>
                </a:rPr>
                <a:t>租户</a:t>
              </a:r>
              <a:endParaRPr lang="en-US" altLang="zh-CN" sz="1200" b="1">
                <a:solidFill>
                  <a:srgbClr val="000000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15457" name="矩形 5"/>
            <p:cNvSpPr>
              <a:spLocks noChangeArrowheads="1"/>
            </p:cNvSpPr>
            <p:nvPr/>
          </p:nvSpPr>
          <p:spPr bwMode="auto">
            <a:xfrm>
              <a:off x="1375092" y="1673537"/>
              <a:ext cx="1292161" cy="30687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rgbClr val="FFFFFF"/>
                  </a:solidFill>
                  <a:latin typeface="宋体" panose="02010600030101010101" pitchFamily="2" charset="-122"/>
                </a:rPr>
                <a:t>车主</a:t>
              </a:r>
            </a:p>
          </p:txBody>
        </p:sp>
        <p:sp>
          <p:nvSpPr>
            <p:cNvPr id="15458" name="矩形 6"/>
            <p:cNvSpPr>
              <a:spLocks noChangeArrowheads="1"/>
            </p:cNvSpPr>
            <p:nvPr/>
          </p:nvSpPr>
          <p:spPr bwMode="auto">
            <a:xfrm>
              <a:off x="3526049" y="1673537"/>
              <a:ext cx="1292161" cy="30687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rgbClr val="FFFFFF"/>
                  </a:solidFill>
                  <a:latin typeface="宋体" panose="02010600030101010101" pitchFamily="2" charset="-122"/>
                </a:rPr>
                <a:t>企业</a:t>
              </a:r>
            </a:p>
          </p:txBody>
        </p:sp>
        <p:sp>
          <p:nvSpPr>
            <p:cNvPr id="15459" name="矩形 7"/>
            <p:cNvSpPr>
              <a:spLocks noChangeArrowheads="1"/>
            </p:cNvSpPr>
            <p:nvPr/>
          </p:nvSpPr>
          <p:spPr bwMode="auto">
            <a:xfrm>
              <a:off x="5677004" y="1673537"/>
              <a:ext cx="1379470" cy="30371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rgbClr val="FFFFFF"/>
                  </a:solidFill>
                  <a:latin typeface="宋体" panose="02010600030101010101" pitchFamily="2" charset="-122"/>
                </a:rPr>
                <a:t>车企、电池厂商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7827961" y="1673537"/>
              <a:ext cx="1292161" cy="306879"/>
            </a:xfrm>
            <a:prstGeom prst="rect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4801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>
                  <a:solidFill>
                    <a:prstClr val="white"/>
                  </a:solidFill>
                  <a:latin typeface="+mn-ea"/>
                  <a:ea typeface="+mn-ea"/>
                </a:rPr>
                <a:t>其他</a:t>
              </a:r>
            </a:p>
          </p:txBody>
        </p:sp>
      </p:grpSp>
      <p:grpSp>
        <p:nvGrpSpPr>
          <p:cNvPr id="15363" name="组合 9"/>
          <p:cNvGrpSpPr>
            <a:grpSpLocks/>
          </p:cNvGrpSpPr>
          <p:nvPr/>
        </p:nvGrpSpPr>
        <p:grpSpPr bwMode="auto">
          <a:xfrm>
            <a:off x="2088629" y="949081"/>
            <a:ext cx="9023350" cy="319088"/>
            <a:chOff x="566352" y="1223863"/>
            <a:chExt cx="9023647" cy="318210"/>
          </a:xfrm>
        </p:grpSpPr>
        <p:sp>
          <p:nvSpPr>
            <p:cNvPr id="11" name="圆角矩形 10"/>
            <p:cNvSpPr/>
            <p:nvPr/>
          </p:nvSpPr>
          <p:spPr>
            <a:xfrm>
              <a:off x="566352" y="1223863"/>
              <a:ext cx="9023647" cy="31821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 w="9525" cap="flat" cmpd="sng" algn="ctr">
              <a:solidFill>
                <a:srgbClr val="C5C5C5"/>
              </a:solidFill>
              <a:prstDash val="solid"/>
            </a:ln>
            <a:effectLst/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300" b="1">
                  <a:solidFill>
                    <a:srgbClr val="000000"/>
                  </a:solidFill>
                  <a:latin typeface="宋体" panose="02010600030101010101" pitchFamily="2" charset="-122"/>
                </a:rPr>
                <a:t>终端</a:t>
              </a:r>
              <a:endParaRPr lang="en-US" altLang="zh-CN" sz="1300" b="1">
                <a:solidFill>
                  <a:srgbClr val="000000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4241536" y="1247610"/>
              <a:ext cx="884266" cy="27229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4801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kern="0" dirty="0">
                  <a:solidFill>
                    <a:prstClr val="white"/>
                  </a:solidFill>
                  <a:latin typeface="+mn-ea"/>
                  <a:ea typeface="+mn-ea"/>
                </a:rPr>
                <a:t>PC</a:t>
              </a:r>
              <a:endParaRPr lang="zh-CN" altLang="en-US" sz="1200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486335" y="1247610"/>
              <a:ext cx="884266" cy="27229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4801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kern="0" dirty="0">
                  <a:solidFill>
                    <a:prstClr val="white"/>
                  </a:solidFill>
                  <a:latin typeface="+mn-ea"/>
                  <a:ea typeface="+mn-ea"/>
                </a:rPr>
                <a:t>APP</a:t>
              </a:r>
              <a:endParaRPr lang="zh-CN" altLang="en-US" sz="1200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996737" y="1247610"/>
              <a:ext cx="884266" cy="27229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4801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>
                  <a:solidFill>
                    <a:prstClr val="white"/>
                  </a:solidFill>
                  <a:latin typeface="+mn-ea"/>
                  <a:ea typeface="+mn-ea"/>
                </a:rPr>
                <a:t>大屏</a:t>
              </a:r>
            </a:p>
          </p:txBody>
        </p:sp>
      </p:grpSp>
      <p:sp>
        <p:nvSpPr>
          <p:cNvPr id="15" name="上箭头 14"/>
          <p:cNvSpPr/>
          <p:nvPr/>
        </p:nvSpPr>
        <p:spPr>
          <a:xfrm>
            <a:off x="5235054" y="4768606"/>
            <a:ext cx="2443163" cy="280988"/>
          </a:xfrm>
          <a:prstGeom prst="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defTabSz="8636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8636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863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863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863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863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000000"/>
                </a:solidFill>
                <a:latin typeface="宋体" panose="02010600030101010101" pitchFamily="2" charset="-122"/>
              </a:rPr>
              <a:t>支撑</a:t>
            </a:r>
          </a:p>
        </p:txBody>
      </p:sp>
      <p:grpSp>
        <p:nvGrpSpPr>
          <p:cNvPr id="15365" name="组合 15"/>
          <p:cNvGrpSpPr>
            <a:grpSpLocks/>
          </p:cNvGrpSpPr>
          <p:nvPr/>
        </p:nvGrpSpPr>
        <p:grpSpPr bwMode="auto">
          <a:xfrm>
            <a:off x="2172767" y="2020644"/>
            <a:ext cx="1731962" cy="1017587"/>
            <a:chOff x="650352" y="2326512"/>
            <a:chExt cx="1732482" cy="1017620"/>
          </a:xfrm>
        </p:grpSpPr>
        <p:sp>
          <p:nvSpPr>
            <p:cNvPr id="17" name="圆角矩形 16"/>
            <p:cNvSpPr/>
            <p:nvPr/>
          </p:nvSpPr>
          <p:spPr>
            <a:xfrm>
              <a:off x="650352" y="2326512"/>
              <a:ext cx="1732482" cy="101762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4801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945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15447" name="文本框 17"/>
            <p:cNvSpPr txBox="1">
              <a:spLocks noChangeArrowheads="1"/>
            </p:cNvSpPr>
            <p:nvPr/>
          </p:nvSpPr>
          <p:spPr bwMode="auto">
            <a:xfrm>
              <a:off x="650352" y="2332862"/>
              <a:ext cx="1724542" cy="295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8636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8636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863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863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863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300" b="1">
                  <a:solidFill>
                    <a:srgbClr val="000000"/>
                  </a:solidFill>
                  <a:latin typeface="宋体" panose="02010600030101010101" pitchFamily="2" charset="-122"/>
                </a:rPr>
                <a:t>车机管理</a:t>
              </a:r>
            </a:p>
          </p:txBody>
        </p:sp>
        <p:sp>
          <p:nvSpPr>
            <p:cNvPr id="15448" name="矩形 18"/>
            <p:cNvSpPr>
              <a:spLocks noChangeArrowheads="1"/>
            </p:cNvSpPr>
            <p:nvPr/>
          </p:nvSpPr>
          <p:spPr bwMode="auto">
            <a:xfrm>
              <a:off x="726575" y="2610683"/>
              <a:ext cx="776521" cy="20479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900">
                  <a:solidFill>
                    <a:srgbClr val="FFFFFF"/>
                  </a:solidFill>
                  <a:latin typeface="宋体" panose="02010600030101010101" pitchFamily="2" charset="-122"/>
                </a:rPr>
                <a:t>车机定义</a:t>
              </a:r>
            </a:p>
          </p:txBody>
        </p:sp>
        <p:sp>
          <p:nvSpPr>
            <p:cNvPr id="15449" name="矩形 19"/>
            <p:cNvSpPr>
              <a:spLocks noChangeArrowheads="1"/>
            </p:cNvSpPr>
            <p:nvPr/>
          </p:nvSpPr>
          <p:spPr bwMode="auto">
            <a:xfrm>
              <a:off x="1550735" y="2610683"/>
              <a:ext cx="776520" cy="1968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900">
                  <a:solidFill>
                    <a:srgbClr val="FFFFFF"/>
                  </a:solidFill>
                  <a:latin typeface="宋体" panose="02010600030101010101" pitchFamily="2" charset="-122"/>
                </a:rPr>
                <a:t>车机监控</a:t>
              </a:r>
            </a:p>
          </p:txBody>
        </p:sp>
        <p:sp>
          <p:nvSpPr>
            <p:cNvPr id="15450" name="矩形 20"/>
            <p:cNvSpPr>
              <a:spLocks noChangeArrowheads="1"/>
            </p:cNvSpPr>
            <p:nvPr/>
          </p:nvSpPr>
          <p:spPr bwMode="auto">
            <a:xfrm>
              <a:off x="731339" y="2909143"/>
              <a:ext cx="776520" cy="1873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900">
                  <a:solidFill>
                    <a:srgbClr val="FFFFFF"/>
                  </a:solidFill>
                  <a:latin typeface="宋体" panose="02010600030101010101" pitchFamily="2" charset="-122"/>
                </a:rPr>
                <a:t>车机版本</a:t>
              </a:r>
            </a:p>
          </p:txBody>
        </p:sp>
        <p:sp>
          <p:nvSpPr>
            <p:cNvPr id="15451" name="矩形 21"/>
            <p:cNvSpPr>
              <a:spLocks noChangeArrowheads="1"/>
            </p:cNvSpPr>
            <p:nvPr/>
          </p:nvSpPr>
          <p:spPr bwMode="auto">
            <a:xfrm>
              <a:off x="1550735" y="2909143"/>
              <a:ext cx="774932" cy="1873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900">
                  <a:solidFill>
                    <a:srgbClr val="FFFFFF"/>
                  </a:solidFill>
                  <a:latin typeface="宋体" panose="02010600030101010101" pitchFamily="2" charset="-122"/>
                </a:rPr>
                <a:t>车充识别</a:t>
              </a:r>
            </a:p>
          </p:txBody>
        </p:sp>
      </p:grpSp>
      <p:grpSp>
        <p:nvGrpSpPr>
          <p:cNvPr id="15366" name="组合 22"/>
          <p:cNvGrpSpPr>
            <a:grpSpLocks/>
          </p:cNvGrpSpPr>
          <p:nvPr/>
        </p:nvGrpSpPr>
        <p:grpSpPr bwMode="auto">
          <a:xfrm>
            <a:off x="7905229" y="3166819"/>
            <a:ext cx="1920875" cy="1017587"/>
            <a:chOff x="2433818" y="2326512"/>
            <a:chExt cx="1920117" cy="1017620"/>
          </a:xfrm>
        </p:grpSpPr>
        <p:sp>
          <p:nvSpPr>
            <p:cNvPr id="24" name="圆角矩形 23"/>
            <p:cNvSpPr/>
            <p:nvPr/>
          </p:nvSpPr>
          <p:spPr>
            <a:xfrm>
              <a:off x="2433818" y="2326512"/>
              <a:ext cx="1920117" cy="1017620"/>
            </a:xfrm>
            <a:prstGeom prst="roundRect">
              <a:avLst/>
            </a:prstGeom>
            <a:solidFill>
              <a:srgbClr val="91C6F7"/>
            </a:solidFill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64801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945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433818" y="2332862"/>
              <a:ext cx="1788407" cy="29528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864017" eaLnBrk="1" hangingPunct="1">
                <a:defRPr/>
              </a:pPr>
              <a:r>
                <a:rPr lang="zh-CN" altLang="en-US" sz="1323" b="1" dirty="0">
                  <a:solidFill>
                    <a:schemeClr val="tx1">
                      <a:lumMod val="50000"/>
                    </a:schemeClr>
                  </a:solidFill>
                  <a:latin typeface="+mn-ea"/>
                  <a:ea typeface="+mn-ea"/>
                </a:rPr>
                <a:t>故障管理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2533792" y="2648784"/>
              <a:ext cx="777568" cy="20479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900">
                  <a:solidFill>
                    <a:srgbClr val="FFFFFF"/>
                  </a:solidFill>
                  <a:latin typeface="宋体" panose="02010600030101010101" pitchFamily="2" charset="-122"/>
                </a:rPr>
                <a:t>故障预警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3404985" y="2648784"/>
              <a:ext cx="775982" cy="20479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900">
                  <a:solidFill>
                    <a:srgbClr val="FFFFFF"/>
                  </a:solidFill>
                  <a:latin typeface="宋体" panose="02010600030101010101" pitchFamily="2" charset="-122"/>
                </a:rPr>
                <a:t>故障单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2529030" y="2945657"/>
              <a:ext cx="775982" cy="20638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900">
                  <a:solidFill>
                    <a:srgbClr val="FFFFFF"/>
                  </a:solidFill>
                  <a:latin typeface="宋体" panose="02010600030101010101" pitchFamily="2" charset="-122"/>
                </a:rPr>
                <a:t>故障诊断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3411332" y="2945657"/>
              <a:ext cx="775982" cy="20638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4801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945" kern="0" dirty="0">
                  <a:solidFill>
                    <a:prstClr val="white"/>
                  </a:solidFill>
                  <a:latin typeface="+mn-ea"/>
                  <a:ea typeface="+mn-ea"/>
                </a:rPr>
                <a:t>故障分析</a:t>
              </a:r>
            </a:p>
          </p:txBody>
        </p:sp>
      </p:grpSp>
      <p:grpSp>
        <p:nvGrpSpPr>
          <p:cNvPr id="15367" name="组合 29"/>
          <p:cNvGrpSpPr>
            <a:grpSpLocks/>
          </p:cNvGrpSpPr>
          <p:nvPr/>
        </p:nvGrpSpPr>
        <p:grpSpPr bwMode="auto">
          <a:xfrm>
            <a:off x="5822429" y="2020644"/>
            <a:ext cx="1962150" cy="1017587"/>
            <a:chOff x="4300039" y="2326512"/>
            <a:chExt cx="1962756" cy="1017620"/>
          </a:xfrm>
        </p:grpSpPr>
        <p:sp>
          <p:nvSpPr>
            <p:cNvPr id="31" name="圆角矩形 30"/>
            <p:cNvSpPr/>
            <p:nvPr/>
          </p:nvSpPr>
          <p:spPr>
            <a:xfrm>
              <a:off x="4300039" y="2326512"/>
              <a:ext cx="1962756" cy="1017620"/>
            </a:xfrm>
            <a:prstGeom prst="roundRect">
              <a:avLst/>
            </a:prstGeom>
            <a:solidFill>
              <a:srgbClr val="91C6F7"/>
            </a:solidFill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64801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945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4300039" y="2332862"/>
              <a:ext cx="1945289" cy="29528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864017" eaLnBrk="1" hangingPunct="1">
                <a:defRPr/>
              </a:pPr>
              <a:r>
                <a:rPr lang="zh-CN" altLang="en-US" sz="1323" b="1" dirty="0">
                  <a:solidFill>
                    <a:schemeClr val="tx1">
                      <a:lumMod val="50000"/>
                    </a:schemeClr>
                  </a:solidFill>
                  <a:latin typeface="+mn-ea"/>
                  <a:ea typeface="+mn-ea"/>
                </a:rPr>
                <a:t>能耗管理</a:t>
              </a:r>
            </a:p>
          </p:txBody>
        </p:sp>
        <p:sp>
          <p:nvSpPr>
            <p:cNvPr id="15436" name="矩形 32"/>
            <p:cNvSpPr>
              <a:spLocks noChangeArrowheads="1"/>
            </p:cNvSpPr>
            <p:nvPr/>
          </p:nvSpPr>
          <p:spPr bwMode="auto">
            <a:xfrm>
              <a:off x="4438194" y="2648784"/>
              <a:ext cx="776528" cy="204795"/>
            </a:xfrm>
            <a:prstGeom prst="rect">
              <a:avLst/>
            </a:prstGeom>
            <a:solidFill>
              <a:srgbClr val="1F4E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900">
                  <a:solidFill>
                    <a:srgbClr val="FFFFFF"/>
                  </a:solidFill>
                  <a:latin typeface="宋体" panose="02010600030101010101" pitchFamily="2" charset="-122"/>
                </a:rPr>
                <a:t>运行记录</a:t>
              </a:r>
            </a:p>
          </p:txBody>
        </p:sp>
        <p:sp>
          <p:nvSpPr>
            <p:cNvPr id="15437" name="矩形 33"/>
            <p:cNvSpPr>
              <a:spLocks noChangeArrowheads="1"/>
            </p:cNvSpPr>
            <p:nvPr/>
          </p:nvSpPr>
          <p:spPr bwMode="auto">
            <a:xfrm>
              <a:off x="5360817" y="2648784"/>
              <a:ext cx="776527" cy="204795"/>
            </a:xfrm>
            <a:prstGeom prst="rect">
              <a:avLst/>
            </a:prstGeom>
            <a:solidFill>
              <a:srgbClr val="1F4E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900">
                  <a:solidFill>
                    <a:srgbClr val="FFFFFF"/>
                  </a:solidFill>
                  <a:latin typeface="宋体" panose="02010600030101010101" pitchFamily="2" charset="-122"/>
                </a:rPr>
                <a:t>能耗计算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4438195" y="2945657"/>
              <a:ext cx="774939" cy="206382"/>
            </a:xfrm>
            <a:prstGeom prst="rect">
              <a:avLst/>
            </a:prstGeom>
            <a:solidFill>
              <a:srgbClr val="1F4E83"/>
            </a:soli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4801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945" kern="0" dirty="0">
                  <a:solidFill>
                    <a:prstClr val="white"/>
                  </a:solidFill>
                  <a:latin typeface="+mn-ea"/>
                  <a:ea typeface="+mn-ea"/>
                </a:rPr>
                <a:t>能耗分析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5360817" y="2945657"/>
              <a:ext cx="774939" cy="206382"/>
            </a:xfrm>
            <a:prstGeom prst="rect">
              <a:avLst/>
            </a:prstGeom>
            <a:solidFill>
              <a:srgbClr val="1F4E83"/>
            </a:soli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4801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45" kern="0" dirty="0">
                  <a:solidFill>
                    <a:prstClr val="white"/>
                  </a:solidFill>
                  <a:latin typeface="+mn-ea"/>
                  <a:ea typeface="+mn-ea"/>
                </a:rPr>
                <a:t>……</a:t>
              </a:r>
              <a:endParaRPr lang="zh-CN" altLang="en-US" sz="945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5368" name="组合 43"/>
          <p:cNvGrpSpPr>
            <a:grpSpLocks/>
          </p:cNvGrpSpPr>
          <p:nvPr/>
        </p:nvGrpSpPr>
        <p:grpSpPr bwMode="auto">
          <a:xfrm>
            <a:off x="10019779" y="2030169"/>
            <a:ext cx="1077913" cy="2068512"/>
            <a:chOff x="8468020" y="2159967"/>
            <a:chExt cx="1078926" cy="1263252"/>
          </a:xfrm>
        </p:grpSpPr>
        <p:sp>
          <p:nvSpPr>
            <p:cNvPr id="45" name="圆角矩形 44"/>
            <p:cNvSpPr/>
            <p:nvPr/>
          </p:nvSpPr>
          <p:spPr>
            <a:xfrm>
              <a:off x="8468020" y="2159967"/>
              <a:ext cx="1078926" cy="1263252"/>
            </a:xfrm>
            <a:prstGeom prst="roundRect">
              <a:avLst/>
            </a:prstGeom>
            <a:solidFill>
              <a:srgbClr val="FFFFFF"/>
            </a:solidFill>
            <a:ln w="9525" cap="flat" cmpd="sng" algn="ctr">
              <a:solidFill>
                <a:srgbClr val="C5C5C5"/>
              </a:solidFill>
              <a:prstDash val="solid"/>
            </a:ln>
            <a:effectLst/>
          </p:spPr>
          <p:txBody>
            <a:bodyPr anchor="ctr"/>
            <a:lstStyle/>
            <a:p>
              <a:pPr defTabSz="64801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276" kern="0" dirty="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8587195" y="2408158"/>
              <a:ext cx="885068" cy="24528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64801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945" kern="0" dirty="0">
                  <a:solidFill>
                    <a:prstClr val="white"/>
                  </a:solidFill>
                  <a:latin typeface="+mn-ea"/>
                  <a:ea typeface="+mn-ea"/>
                </a:rPr>
                <a:t>公交、物流</a:t>
              </a:r>
            </a:p>
          </p:txBody>
        </p:sp>
        <p:sp>
          <p:nvSpPr>
            <p:cNvPr id="47" name="矩形 46"/>
            <p:cNvSpPr/>
            <p:nvPr/>
          </p:nvSpPr>
          <p:spPr>
            <a:xfrm>
              <a:off x="8587195" y="2889027"/>
              <a:ext cx="885068" cy="24528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900">
                  <a:solidFill>
                    <a:srgbClr val="FFFFFF"/>
                  </a:solidFill>
                  <a:latin typeface="宋体" panose="02010600030101010101" pitchFamily="2" charset="-122"/>
                </a:rPr>
                <a:t>监管、联盟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8587195" y="2658288"/>
              <a:ext cx="885068" cy="24625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900">
                  <a:solidFill>
                    <a:srgbClr val="FFFFFF"/>
                  </a:solidFill>
                  <a:latin typeface="宋体" panose="02010600030101010101" pitchFamily="2" charset="-122"/>
                </a:rPr>
                <a:t>车企、电池</a:t>
              </a:r>
            </a:p>
          </p:txBody>
        </p:sp>
        <p:sp>
          <p:nvSpPr>
            <p:cNvPr id="15432" name="文本框 48"/>
            <p:cNvSpPr txBox="1">
              <a:spLocks noChangeArrowheads="1"/>
            </p:cNvSpPr>
            <p:nvPr/>
          </p:nvSpPr>
          <p:spPr bwMode="auto">
            <a:xfrm>
              <a:off x="8641220" y="2192930"/>
              <a:ext cx="813565" cy="281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8636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8636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863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863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863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rgbClr val="000000"/>
                  </a:solidFill>
                  <a:latin typeface="宋体" panose="02010600030101010101" pitchFamily="2" charset="-122"/>
                </a:rPr>
                <a:t>集成对接</a:t>
              </a:r>
            </a:p>
          </p:txBody>
        </p:sp>
        <p:sp>
          <p:nvSpPr>
            <p:cNvPr id="50" name="矩形 49"/>
            <p:cNvSpPr/>
            <p:nvPr/>
          </p:nvSpPr>
          <p:spPr>
            <a:xfrm>
              <a:off x="8587195" y="3118797"/>
              <a:ext cx="885068" cy="24528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64801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45" kern="0" dirty="0">
                  <a:solidFill>
                    <a:prstClr val="white"/>
                  </a:solidFill>
                  <a:latin typeface="+mn-ea"/>
                  <a:ea typeface="+mn-ea"/>
                </a:rPr>
                <a:t>……</a:t>
              </a:r>
              <a:endParaRPr lang="zh-CN" altLang="en-US" sz="945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51" name="矩形 50"/>
          <p:cNvSpPr/>
          <p:nvPr/>
        </p:nvSpPr>
        <p:spPr>
          <a:xfrm>
            <a:off x="2085454" y="1868244"/>
            <a:ext cx="9132888" cy="2900362"/>
          </a:xfrm>
          <a:prstGeom prst="rect">
            <a:avLst/>
          </a:prstGeom>
          <a:noFill/>
          <a:ln w="28575">
            <a:solidFill>
              <a:schemeClr val="accent5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+mn-ea"/>
            </a:endParaRPr>
          </a:p>
        </p:txBody>
      </p:sp>
      <p:grpSp>
        <p:nvGrpSpPr>
          <p:cNvPr id="15370" name="组合 51"/>
          <p:cNvGrpSpPr>
            <a:grpSpLocks/>
          </p:cNvGrpSpPr>
          <p:nvPr/>
        </p:nvGrpSpPr>
        <p:grpSpPr bwMode="auto">
          <a:xfrm>
            <a:off x="2088629" y="5073406"/>
            <a:ext cx="9055100" cy="1104900"/>
            <a:chOff x="1401414" y="5201627"/>
            <a:chExt cx="8482369" cy="1103740"/>
          </a:xfrm>
        </p:grpSpPr>
        <p:sp>
          <p:nvSpPr>
            <p:cNvPr id="53" name="圆角矩形 52"/>
            <p:cNvSpPr>
              <a:spLocks noChangeArrowheads="1"/>
            </p:cNvSpPr>
            <p:nvPr/>
          </p:nvSpPr>
          <p:spPr bwMode="auto">
            <a:xfrm>
              <a:off x="1416285" y="5201627"/>
              <a:ext cx="8451141" cy="415488"/>
            </a:xfrm>
            <a:prstGeom prst="roundRect">
              <a:avLst>
                <a:gd name="adj" fmla="val 16667"/>
              </a:avLst>
            </a:prstGeom>
            <a:solidFill>
              <a:srgbClr val="A6A6A6"/>
            </a:solidFill>
            <a:ln w="9525">
              <a:solidFill>
                <a:srgbClr val="FFFFFF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defTabSz="64801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600" kern="0" dirty="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  <p:sp>
          <p:nvSpPr>
            <p:cNvPr id="54" name="圆角矩形 53"/>
            <p:cNvSpPr/>
            <p:nvPr/>
          </p:nvSpPr>
          <p:spPr>
            <a:xfrm>
              <a:off x="1416285" y="5975514"/>
              <a:ext cx="8451141" cy="329853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000000"/>
                  </a:solidFill>
                  <a:latin typeface="宋体" panose="02010600030101010101" pitchFamily="2" charset="-122"/>
                </a:rPr>
                <a:t>基础设施服务（</a:t>
              </a:r>
              <a:r>
                <a:rPr lang="en-US" altLang="zh-CN" sz="1600">
                  <a:solidFill>
                    <a:srgbClr val="000000"/>
                  </a:solidFill>
                  <a:latin typeface="宋体" panose="02010600030101010101" pitchFamily="2" charset="-122"/>
                </a:rPr>
                <a:t>Azure</a:t>
              </a:r>
              <a:r>
                <a:rPr lang="zh-CN" altLang="en-US" sz="1600">
                  <a:solidFill>
                    <a:srgbClr val="000000"/>
                  </a:solidFill>
                  <a:latin typeface="宋体" panose="02010600030101010101" pitchFamily="2" charset="-122"/>
                </a:rPr>
                <a:t>）</a:t>
              </a:r>
            </a:p>
          </p:txBody>
        </p:sp>
        <p:sp>
          <p:nvSpPr>
            <p:cNvPr id="55" name="圆角矩形 54"/>
            <p:cNvSpPr/>
            <p:nvPr/>
          </p:nvSpPr>
          <p:spPr>
            <a:xfrm>
              <a:off x="1416285" y="5688478"/>
              <a:ext cx="8467498" cy="266420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000000"/>
                  </a:solidFill>
                  <a:latin typeface="宋体" panose="02010600030101010101" pitchFamily="2" charset="-122"/>
                </a:rPr>
                <a:t>云技术平台（</a:t>
              </a:r>
              <a:r>
                <a:rPr lang="en-US" altLang="zh-CN" sz="1600">
                  <a:solidFill>
                    <a:srgbClr val="000000"/>
                  </a:solidFill>
                  <a:latin typeface="宋体" panose="02010600030101010101" pitchFamily="2" charset="-122"/>
                </a:rPr>
                <a:t>TTP</a:t>
              </a:r>
              <a:r>
                <a:rPr lang="zh-CN" altLang="en-US" sz="1600">
                  <a:solidFill>
                    <a:srgbClr val="000000"/>
                  </a:solidFill>
                  <a:latin typeface="宋体" panose="02010600030101010101" pitchFamily="2" charset="-122"/>
                </a:rPr>
                <a:t>、</a:t>
              </a:r>
              <a:r>
                <a:rPr lang="en-US" altLang="zh-CN" sz="1600">
                  <a:solidFill>
                    <a:srgbClr val="000000"/>
                  </a:solidFill>
                  <a:latin typeface="宋体" panose="02010600030101010101" pitchFamily="2" charset="-122"/>
                </a:rPr>
                <a:t>BDP</a:t>
              </a:r>
              <a:r>
                <a:rPr lang="zh-CN" altLang="en-US" sz="1600">
                  <a:solidFill>
                    <a:srgbClr val="000000"/>
                  </a:solidFill>
                  <a:latin typeface="宋体" panose="02010600030101010101" pitchFamily="2" charset="-122"/>
                </a:rPr>
                <a:t>、</a:t>
              </a:r>
              <a:r>
                <a:rPr lang="en-US" altLang="zh-CN" sz="1600">
                  <a:solidFill>
                    <a:srgbClr val="000000"/>
                  </a:solidFill>
                  <a:latin typeface="宋体" panose="02010600030101010101" pitchFamily="2" charset="-122"/>
                </a:rPr>
                <a:t>MMS</a:t>
              </a:r>
              <a:r>
                <a:rPr lang="zh-CN" altLang="en-US" sz="1600">
                  <a:solidFill>
                    <a:srgbClr val="000000"/>
                  </a:solidFill>
                  <a:latin typeface="宋体" panose="02010600030101010101" pitchFamily="2" charset="-122"/>
                </a:rPr>
                <a:t>、</a:t>
              </a:r>
              <a:r>
                <a:rPr lang="en-US" altLang="zh-CN" sz="1600">
                  <a:solidFill>
                    <a:srgbClr val="000000"/>
                  </a:solidFill>
                  <a:latin typeface="宋体" panose="02010600030101010101" pitchFamily="2" charset="-122"/>
                </a:rPr>
                <a:t>CCP…</a:t>
              </a:r>
              <a:r>
                <a:rPr lang="zh-CN" altLang="en-US" sz="1600">
                  <a:solidFill>
                    <a:srgbClr val="000000"/>
                  </a:solidFill>
                  <a:latin typeface="宋体" panose="02010600030101010101" pitchFamily="2" charset="-122"/>
                </a:rPr>
                <a:t>）</a:t>
              </a:r>
              <a:endParaRPr lang="en-US" altLang="zh-CN" sz="1600">
                <a:solidFill>
                  <a:srgbClr val="000000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2589600" y="5318979"/>
              <a:ext cx="868461" cy="298137"/>
            </a:xfrm>
            <a:prstGeom prst="rect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4801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50" kern="0" dirty="0">
                  <a:solidFill>
                    <a:prstClr val="white"/>
                  </a:solidFill>
                  <a:latin typeface="+mn-ea"/>
                  <a:ea typeface="+mn-ea"/>
                </a:rPr>
                <a:t>BIZ</a:t>
              </a:r>
              <a:endParaRPr lang="zh-CN" altLang="en-US" sz="1050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15422" name="矩形 56"/>
            <p:cNvSpPr>
              <a:spLocks noChangeArrowheads="1"/>
            </p:cNvSpPr>
            <p:nvPr/>
          </p:nvSpPr>
          <p:spPr bwMode="auto">
            <a:xfrm>
              <a:off x="3736147" y="5328494"/>
              <a:ext cx="868461" cy="29655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000">
                  <a:solidFill>
                    <a:srgbClr val="FFFFFF"/>
                  </a:solidFill>
                  <a:latin typeface="宋体" panose="02010600030101010101" pitchFamily="2" charset="-122"/>
                </a:rPr>
                <a:t>内容发布</a:t>
              </a:r>
            </a:p>
          </p:txBody>
        </p:sp>
        <p:sp>
          <p:nvSpPr>
            <p:cNvPr id="15423" name="矩形 57"/>
            <p:cNvSpPr>
              <a:spLocks noChangeArrowheads="1"/>
            </p:cNvSpPr>
            <p:nvPr/>
          </p:nvSpPr>
          <p:spPr bwMode="auto">
            <a:xfrm>
              <a:off x="4903514" y="5328494"/>
              <a:ext cx="868461" cy="29655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000">
                  <a:solidFill>
                    <a:srgbClr val="FFFFFF"/>
                  </a:solidFill>
                  <a:latin typeface="宋体" panose="02010600030101010101" pitchFamily="2" charset="-122"/>
                </a:rPr>
                <a:t>促销活动</a:t>
              </a:r>
            </a:p>
          </p:txBody>
        </p:sp>
        <p:sp>
          <p:nvSpPr>
            <p:cNvPr id="15424" name="矩形 58"/>
            <p:cNvSpPr>
              <a:spLocks noChangeArrowheads="1"/>
            </p:cNvSpPr>
            <p:nvPr/>
          </p:nvSpPr>
          <p:spPr bwMode="auto">
            <a:xfrm>
              <a:off x="6045600" y="5328494"/>
              <a:ext cx="868461" cy="29655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000">
                  <a:solidFill>
                    <a:srgbClr val="FFFFFF"/>
                  </a:solidFill>
                  <a:latin typeface="宋体" panose="02010600030101010101" pitchFamily="2" charset="-122"/>
                </a:rPr>
                <a:t>资质审核</a:t>
              </a:r>
            </a:p>
          </p:txBody>
        </p:sp>
        <p:sp>
          <p:nvSpPr>
            <p:cNvPr id="15425" name="矩形 59"/>
            <p:cNvSpPr>
              <a:spLocks noChangeArrowheads="1"/>
            </p:cNvSpPr>
            <p:nvPr/>
          </p:nvSpPr>
          <p:spPr bwMode="auto">
            <a:xfrm>
              <a:off x="7236760" y="5328494"/>
              <a:ext cx="869948" cy="29655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000">
                  <a:solidFill>
                    <a:srgbClr val="FFFFFF"/>
                  </a:solidFill>
                  <a:latin typeface="宋体" panose="02010600030101010101" pitchFamily="2" charset="-122"/>
                </a:rPr>
                <a:t>会员管理</a:t>
              </a:r>
            </a:p>
          </p:txBody>
        </p:sp>
        <p:sp>
          <p:nvSpPr>
            <p:cNvPr id="61" name="矩形 60"/>
            <p:cNvSpPr/>
            <p:nvPr/>
          </p:nvSpPr>
          <p:spPr>
            <a:xfrm>
              <a:off x="8423459" y="5328494"/>
              <a:ext cx="869949" cy="296551"/>
            </a:xfrm>
            <a:prstGeom prst="rect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4801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kern="0" dirty="0">
                  <a:solidFill>
                    <a:prstClr val="white"/>
                  </a:solidFill>
                  <a:latin typeface="+mn-ea"/>
                  <a:ea typeface="+mn-ea"/>
                </a:rPr>
                <a:t>社交管理</a:t>
              </a:r>
            </a:p>
          </p:txBody>
        </p:sp>
        <p:sp>
          <p:nvSpPr>
            <p:cNvPr id="15427" name="文本框 61"/>
            <p:cNvSpPr txBox="1">
              <a:spLocks noChangeArrowheads="1"/>
            </p:cNvSpPr>
            <p:nvPr/>
          </p:nvSpPr>
          <p:spPr bwMode="auto">
            <a:xfrm>
              <a:off x="1401414" y="5266647"/>
              <a:ext cx="1005274" cy="339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8636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8636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863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863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863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000000"/>
                  </a:solidFill>
                  <a:latin typeface="宋体" panose="02010600030101010101" pitchFamily="2" charset="-122"/>
                </a:rPr>
                <a:t>运营平台</a:t>
              </a:r>
            </a:p>
          </p:txBody>
        </p:sp>
      </p:grpSp>
      <p:grpSp>
        <p:nvGrpSpPr>
          <p:cNvPr id="15371" name="组合 62"/>
          <p:cNvGrpSpPr>
            <a:grpSpLocks/>
          </p:cNvGrpSpPr>
          <p:nvPr/>
        </p:nvGrpSpPr>
        <p:grpSpPr bwMode="auto">
          <a:xfrm>
            <a:off x="2158479" y="3169994"/>
            <a:ext cx="1733550" cy="1017587"/>
            <a:chOff x="650352" y="2326512"/>
            <a:chExt cx="1732482" cy="1017620"/>
          </a:xfrm>
        </p:grpSpPr>
        <p:sp>
          <p:nvSpPr>
            <p:cNvPr id="64" name="圆角矩形 63"/>
            <p:cNvSpPr/>
            <p:nvPr/>
          </p:nvSpPr>
          <p:spPr>
            <a:xfrm>
              <a:off x="650352" y="2326512"/>
              <a:ext cx="1732482" cy="101762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4801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945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15414" name="文本框 64"/>
            <p:cNvSpPr txBox="1">
              <a:spLocks noChangeArrowheads="1"/>
            </p:cNvSpPr>
            <p:nvPr/>
          </p:nvSpPr>
          <p:spPr bwMode="auto">
            <a:xfrm>
              <a:off x="650352" y="2332862"/>
              <a:ext cx="1724549" cy="295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8636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8636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863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863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863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300" b="1">
                  <a:solidFill>
                    <a:srgbClr val="000000"/>
                  </a:solidFill>
                  <a:latin typeface="宋体" panose="02010600030101010101" pitchFamily="2" charset="-122"/>
                </a:rPr>
                <a:t>车辆实时监控</a:t>
              </a:r>
            </a:p>
          </p:txBody>
        </p:sp>
        <p:sp>
          <p:nvSpPr>
            <p:cNvPr id="15415" name="矩形 65"/>
            <p:cNvSpPr>
              <a:spLocks noChangeArrowheads="1"/>
            </p:cNvSpPr>
            <p:nvPr/>
          </p:nvSpPr>
          <p:spPr bwMode="auto">
            <a:xfrm>
              <a:off x="726505" y="2610683"/>
              <a:ext cx="777396" cy="20479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900">
                  <a:solidFill>
                    <a:srgbClr val="FFFFFF"/>
                  </a:solidFill>
                  <a:latin typeface="宋体" panose="02010600030101010101" pitchFamily="2" charset="-122"/>
                </a:rPr>
                <a:t>车辆位置</a:t>
              </a:r>
            </a:p>
          </p:txBody>
        </p:sp>
        <p:sp>
          <p:nvSpPr>
            <p:cNvPr id="15416" name="矩形 66"/>
            <p:cNvSpPr>
              <a:spLocks noChangeArrowheads="1"/>
            </p:cNvSpPr>
            <p:nvPr/>
          </p:nvSpPr>
          <p:spPr bwMode="auto">
            <a:xfrm>
              <a:off x="1549909" y="2610683"/>
              <a:ext cx="777396" cy="1968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900">
                  <a:solidFill>
                    <a:srgbClr val="FFFFFF"/>
                  </a:solidFill>
                  <a:latin typeface="宋体" panose="02010600030101010101" pitchFamily="2" charset="-122"/>
                </a:rPr>
                <a:t>车辆状态</a:t>
              </a:r>
            </a:p>
          </p:txBody>
        </p:sp>
        <p:sp>
          <p:nvSpPr>
            <p:cNvPr id="68" name="矩形 67"/>
            <p:cNvSpPr/>
            <p:nvPr/>
          </p:nvSpPr>
          <p:spPr>
            <a:xfrm>
              <a:off x="731265" y="2909143"/>
              <a:ext cx="777396" cy="187331"/>
            </a:xfrm>
            <a:prstGeom prst="rect">
              <a:avLst/>
            </a:prstGeom>
            <a:solidFill>
              <a:schemeClr val="accent1"/>
            </a:soli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4801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945" kern="0" dirty="0">
                  <a:solidFill>
                    <a:prstClr val="white"/>
                  </a:solidFill>
                  <a:latin typeface="+mn-ea"/>
                  <a:ea typeface="+mn-ea"/>
                </a:rPr>
                <a:t>其他数据</a:t>
              </a:r>
            </a:p>
          </p:txBody>
        </p:sp>
      </p:grpSp>
      <p:grpSp>
        <p:nvGrpSpPr>
          <p:cNvPr id="15372" name="组合 68"/>
          <p:cNvGrpSpPr>
            <a:grpSpLocks/>
          </p:cNvGrpSpPr>
          <p:nvPr/>
        </p:nvGrpSpPr>
        <p:grpSpPr bwMode="auto">
          <a:xfrm>
            <a:off x="3949179" y="3169994"/>
            <a:ext cx="1808163" cy="1017587"/>
            <a:chOff x="2433819" y="2326512"/>
            <a:chExt cx="1807288" cy="1017620"/>
          </a:xfrm>
        </p:grpSpPr>
        <p:sp>
          <p:nvSpPr>
            <p:cNvPr id="70" name="圆角矩形 69"/>
            <p:cNvSpPr/>
            <p:nvPr/>
          </p:nvSpPr>
          <p:spPr>
            <a:xfrm>
              <a:off x="2433819" y="2326512"/>
              <a:ext cx="1807288" cy="1017620"/>
            </a:xfrm>
            <a:prstGeom prst="roundRect">
              <a:avLst/>
            </a:prstGeom>
            <a:solidFill>
              <a:srgbClr val="91C6F7"/>
            </a:solidFill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64801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945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15408" name="文本框 70"/>
            <p:cNvSpPr txBox="1">
              <a:spLocks noChangeArrowheads="1"/>
            </p:cNvSpPr>
            <p:nvPr/>
          </p:nvSpPr>
          <p:spPr bwMode="auto">
            <a:xfrm>
              <a:off x="2433819" y="2332862"/>
              <a:ext cx="1788247" cy="295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8636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8636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863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863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863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300" b="1">
                  <a:solidFill>
                    <a:srgbClr val="000000"/>
                  </a:solidFill>
                  <a:latin typeface="宋体" panose="02010600030101010101" pitchFamily="2" charset="-122"/>
                </a:rPr>
                <a:t>行为分析</a:t>
              </a:r>
            </a:p>
          </p:txBody>
        </p:sp>
        <p:sp>
          <p:nvSpPr>
            <p:cNvPr id="72" name="矩形 71"/>
            <p:cNvSpPr/>
            <p:nvPr/>
          </p:nvSpPr>
          <p:spPr>
            <a:xfrm>
              <a:off x="2533784" y="2648784"/>
              <a:ext cx="777499" cy="20479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900">
                  <a:solidFill>
                    <a:srgbClr val="FFFFFF"/>
                  </a:solidFill>
                  <a:latin typeface="宋体" panose="02010600030101010101" pitchFamily="2" charset="-122"/>
                </a:rPr>
                <a:t>充电行为</a:t>
              </a:r>
            </a:p>
          </p:txBody>
        </p:sp>
        <p:sp>
          <p:nvSpPr>
            <p:cNvPr id="73" name="矩形 72"/>
            <p:cNvSpPr/>
            <p:nvPr/>
          </p:nvSpPr>
          <p:spPr>
            <a:xfrm>
              <a:off x="3404899" y="2648784"/>
              <a:ext cx="775912" cy="20479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900">
                  <a:solidFill>
                    <a:srgbClr val="FFFFFF"/>
                  </a:solidFill>
                  <a:latin typeface="宋体" panose="02010600030101010101" pitchFamily="2" charset="-122"/>
                </a:rPr>
                <a:t>驾驶行为</a:t>
              </a:r>
            </a:p>
          </p:txBody>
        </p:sp>
        <p:sp>
          <p:nvSpPr>
            <p:cNvPr id="74" name="矩形 73"/>
            <p:cNvSpPr/>
            <p:nvPr/>
          </p:nvSpPr>
          <p:spPr>
            <a:xfrm>
              <a:off x="2529023" y="2945657"/>
              <a:ext cx="775912" cy="20638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900">
                  <a:solidFill>
                    <a:srgbClr val="FFFFFF"/>
                  </a:solidFill>
                  <a:latin typeface="宋体" panose="02010600030101010101" pitchFamily="2" charset="-122"/>
                </a:rPr>
                <a:t>其他行为</a:t>
              </a:r>
            </a:p>
          </p:txBody>
        </p:sp>
        <p:sp>
          <p:nvSpPr>
            <p:cNvPr id="75" name="矩形 74"/>
            <p:cNvSpPr/>
            <p:nvPr/>
          </p:nvSpPr>
          <p:spPr>
            <a:xfrm>
              <a:off x="3411246" y="2945657"/>
              <a:ext cx="775912" cy="20638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900">
                  <a:solidFill>
                    <a:srgbClr val="FFFFFF"/>
                  </a:solidFill>
                  <a:latin typeface="宋体" panose="02010600030101010101" pitchFamily="2" charset="-122"/>
                </a:rPr>
                <a:t>行为评价</a:t>
              </a:r>
            </a:p>
          </p:txBody>
        </p:sp>
      </p:grpSp>
      <p:grpSp>
        <p:nvGrpSpPr>
          <p:cNvPr id="15373" name="组合 75"/>
          <p:cNvGrpSpPr>
            <a:grpSpLocks/>
          </p:cNvGrpSpPr>
          <p:nvPr/>
        </p:nvGrpSpPr>
        <p:grpSpPr bwMode="auto">
          <a:xfrm>
            <a:off x="5857354" y="3169994"/>
            <a:ext cx="1963738" cy="1017587"/>
            <a:chOff x="4300039" y="2326512"/>
            <a:chExt cx="1962756" cy="1017620"/>
          </a:xfrm>
        </p:grpSpPr>
        <p:sp>
          <p:nvSpPr>
            <p:cNvPr id="77" name="圆角矩形 76"/>
            <p:cNvSpPr/>
            <p:nvPr/>
          </p:nvSpPr>
          <p:spPr>
            <a:xfrm>
              <a:off x="4300039" y="2326512"/>
              <a:ext cx="1962756" cy="1017620"/>
            </a:xfrm>
            <a:prstGeom prst="roundRect">
              <a:avLst/>
            </a:prstGeom>
            <a:solidFill>
              <a:srgbClr val="91C6F7"/>
            </a:solidFill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64801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945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15402" name="文本框 77"/>
            <p:cNvSpPr txBox="1">
              <a:spLocks noChangeArrowheads="1"/>
            </p:cNvSpPr>
            <p:nvPr/>
          </p:nvSpPr>
          <p:spPr bwMode="auto">
            <a:xfrm>
              <a:off x="4300039" y="2332862"/>
              <a:ext cx="1945303" cy="295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8636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8636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863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863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863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300" b="1">
                  <a:solidFill>
                    <a:srgbClr val="000000"/>
                  </a:solidFill>
                  <a:latin typeface="宋体" panose="02010600030101010101" pitchFamily="2" charset="-122"/>
                </a:rPr>
                <a:t>在线诊断</a:t>
              </a:r>
            </a:p>
          </p:txBody>
        </p:sp>
        <p:sp>
          <p:nvSpPr>
            <p:cNvPr id="15403" name="矩形 78"/>
            <p:cNvSpPr>
              <a:spLocks noChangeArrowheads="1"/>
            </p:cNvSpPr>
            <p:nvPr/>
          </p:nvSpPr>
          <p:spPr bwMode="auto">
            <a:xfrm>
              <a:off x="4438082" y="2648784"/>
              <a:ext cx="775900" cy="204795"/>
            </a:xfrm>
            <a:prstGeom prst="rect">
              <a:avLst/>
            </a:prstGeom>
            <a:solidFill>
              <a:srgbClr val="1F4E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900">
                  <a:solidFill>
                    <a:srgbClr val="FFFFFF"/>
                  </a:solidFill>
                  <a:latin typeface="宋体" panose="02010600030101010101" pitchFamily="2" charset="-122"/>
                </a:rPr>
                <a:t>诊断报告</a:t>
              </a:r>
            </a:p>
          </p:txBody>
        </p:sp>
        <p:sp>
          <p:nvSpPr>
            <p:cNvPr id="15404" name="矩形 79"/>
            <p:cNvSpPr>
              <a:spLocks noChangeArrowheads="1"/>
            </p:cNvSpPr>
            <p:nvPr/>
          </p:nvSpPr>
          <p:spPr bwMode="auto">
            <a:xfrm>
              <a:off x="5359959" y="2648784"/>
              <a:ext cx="777486" cy="204795"/>
            </a:xfrm>
            <a:prstGeom prst="rect">
              <a:avLst/>
            </a:prstGeom>
            <a:solidFill>
              <a:srgbClr val="1F4E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900">
                  <a:solidFill>
                    <a:srgbClr val="FFFFFF"/>
                  </a:solidFill>
                  <a:latin typeface="宋体" panose="02010600030101010101" pitchFamily="2" charset="-122"/>
                </a:rPr>
                <a:t>电压电流</a:t>
              </a:r>
            </a:p>
          </p:txBody>
        </p:sp>
        <p:sp>
          <p:nvSpPr>
            <p:cNvPr id="15405" name="矩形 80"/>
            <p:cNvSpPr>
              <a:spLocks noChangeArrowheads="1"/>
            </p:cNvSpPr>
            <p:nvPr/>
          </p:nvSpPr>
          <p:spPr bwMode="auto">
            <a:xfrm>
              <a:off x="4438082" y="2945657"/>
              <a:ext cx="775900" cy="206382"/>
            </a:xfrm>
            <a:prstGeom prst="rect">
              <a:avLst/>
            </a:prstGeom>
            <a:solidFill>
              <a:srgbClr val="1F4E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900">
                  <a:solidFill>
                    <a:srgbClr val="FFFFFF"/>
                  </a:solidFill>
                  <a:latin typeface="宋体" panose="02010600030101010101" pitchFamily="2" charset="-122"/>
                </a:rPr>
                <a:t>电机</a:t>
              </a:r>
            </a:p>
          </p:txBody>
        </p:sp>
        <p:sp>
          <p:nvSpPr>
            <p:cNvPr id="82" name="矩形 81"/>
            <p:cNvSpPr/>
            <p:nvPr/>
          </p:nvSpPr>
          <p:spPr>
            <a:xfrm>
              <a:off x="5359959" y="2945657"/>
              <a:ext cx="775900" cy="206382"/>
            </a:xfrm>
            <a:prstGeom prst="rect">
              <a:avLst/>
            </a:prstGeom>
            <a:solidFill>
              <a:srgbClr val="1F4E83"/>
            </a:soli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4801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45" kern="0" dirty="0">
                  <a:solidFill>
                    <a:prstClr val="white"/>
                  </a:solidFill>
                  <a:latin typeface="+mn-ea"/>
                  <a:ea typeface="+mn-ea"/>
                </a:rPr>
                <a:t>……</a:t>
              </a:r>
              <a:endParaRPr lang="zh-CN" altLang="en-US" sz="945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90" name="左右箭头 89"/>
          <p:cNvSpPr/>
          <p:nvPr/>
        </p:nvSpPr>
        <p:spPr>
          <a:xfrm>
            <a:off x="9799117" y="3612906"/>
            <a:ext cx="373062" cy="263525"/>
          </a:xfrm>
          <a:prstGeom prst="leftRight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64017" eaLnBrk="1" hangingPunct="1">
              <a:defRPr/>
            </a:pPr>
            <a:endParaRPr lang="zh-CN" altLang="en-US" sz="1134" dirty="0">
              <a:solidFill>
                <a:prstClr val="white"/>
              </a:solidFill>
              <a:latin typeface="+mn-ea"/>
            </a:endParaRPr>
          </a:p>
        </p:txBody>
      </p:sp>
      <p:grpSp>
        <p:nvGrpSpPr>
          <p:cNvPr id="15375" name="组合 90"/>
          <p:cNvGrpSpPr>
            <a:grpSpLocks/>
          </p:cNvGrpSpPr>
          <p:nvPr/>
        </p:nvGrpSpPr>
        <p:grpSpPr bwMode="auto">
          <a:xfrm>
            <a:off x="2169592" y="4333631"/>
            <a:ext cx="5634037" cy="381000"/>
            <a:chOff x="567095" y="1633990"/>
            <a:chExt cx="6674916" cy="381227"/>
          </a:xfrm>
        </p:grpSpPr>
        <p:sp>
          <p:nvSpPr>
            <p:cNvPr id="92" name="圆角矩形 91"/>
            <p:cNvSpPr/>
            <p:nvPr/>
          </p:nvSpPr>
          <p:spPr>
            <a:xfrm>
              <a:off x="567095" y="1633990"/>
              <a:ext cx="6674916" cy="381227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300" b="1">
                  <a:solidFill>
                    <a:srgbClr val="000000"/>
                  </a:solidFill>
                  <a:latin typeface="宋体" panose="02010600030101010101" pitchFamily="2" charset="-122"/>
                </a:rPr>
                <a:t>基础数据</a:t>
              </a:r>
              <a:endParaRPr lang="en-US" altLang="zh-CN" sz="1300" b="1">
                <a:solidFill>
                  <a:srgbClr val="000000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15397" name="矩形 92"/>
            <p:cNvSpPr>
              <a:spLocks noChangeArrowheads="1"/>
            </p:cNvSpPr>
            <p:nvPr/>
          </p:nvSpPr>
          <p:spPr bwMode="auto">
            <a:xfrm>
              <a:off x="1601528" y="1673702"/>
              <a:ext cx="1292102" cy="30657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rgbClr val="FFFFFF"/>
                  </a:solidFill>
                  <a:latin typeface="宋体" panose="02010600030101010101" pitchFamily="2" charset="-122"/>
                </a:rPr>
                <a:t>车型</a:t>
              </a:r>
            </a:p>
          </p:txBody>
        </p:sp>
        <p:sp>
          <p:nvSpPr>
            <p:cNvPr id="94" name="矩形 93"/>
            <p:cNvSpPr/>
            <p:nvPr/>
          </p:nvSpPr>
          <p:spPr>
            <a:xfrm>
              <a:off x="3006476" y="1673702"/>
              <a:ext cx="1293982" cy="306570"/>
            </a:xfrm>
            <a:prstGeom prst="rect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4801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>
                  <a:solidFill>
                    <a:prstClr val="white"/>
                  </a:solidFill>
                  <a:latin typeface="+mn-ea"/>
                  <a:ea typeface="+mn-ea"/>
                </a:rPr>
                <a:t>车辆</a:t>
              </a:r>
            </a:p>
          </p:txBody>
        </p:sp>
        <p:sp>
          <p:nvSpPr>
            <p:cNvPr id="15399" name="矩形 94"/>
            <p:cNvSpPr>
              <a:spLocks noChangeArrowheads="1"/>
            </p:cNvSpPr>
            <p:nvPr/>
          </p:nvSpPr>
          <p:spPr bwMode="auto">
            <a:xfrm>
              <a:off x="4383214" y="1673702"/>
              <a:ext cx="1292101" cy="30657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rgbClr val="FFFFFF"/>
                  </a:solidFill>
                  <a:latin typeface="宋体" panose="02010600030101010101" pitchFamily="2" charset="-122"/>
                </a:rPr>
                <a:t>电池</a:t>
              </a:r>
            </a:p>
          </p:txBody>
        </p:sp>
        <p:sp>
          <p:nvSpPr>
            <p:cNvPr id="96" name="矩形 95"/>
            <p:cNvSpPr/>
            <p:nvPr/>
          </p:nvSpPr>
          <p:spPr>
            <a:xfrm>
              <a:off x="5788162" y="1673702"/>
              <a:ext cx="1292101" cy="306570"/>
            </a:xfrm>
            <a:prstGeom prst="rect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4801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kern="0" dirty="0">
                  <a:solidFill>
                    <a:prstClr val="white"/>
                  </a:solidFill>
                  <a:latin typeface="+mn-ea"/>
                  <a:ea typeface="+mn-ea"/>
                </a:rPr>
                <a:t>……</a:t>
              </a:r>
              <a:endParaRPr lang="zh-CN" altLang="en-US" sz="1200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5376" name="组合 96"/>
          <p:cNvGrpSpPr>
            <a:grpSpLocks/>
          </p:cNvGrpSpPr>
          <p:nvPr/>
        </p:nvGrpSpPr>
        <p:grpSpPr bwMode="auto">
          <a:xfrm>
            <a:off x="7903642" y="4333631"/>
            <a:ext cx="3194050" cy="381000"/>
            <a:chOff x="567095" y="1633990"/>
            <a:chExt cx="3785623" cy="381227"/>
          </a:xfrm>
        </p:grpSpPr>
        <p:sp>
          <p:nvSpPr>
            <p:cNvPr id="98" name="圆角矩形 97"/>
            <p:cNvSpPr/>
            <p:nvPr/>
          </p:nvSpPr>
          <p:spPr>
            <a:xfrm>
              <a:off x="567095" y="1633990"/>
              <a:ext cx="3785623" cy="381227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defTabSz="64801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23" b="1" kern="0" dirty="0">
                  <a:solidFill>
                    <a:prstClr val="black"/>
                  </a:solidFill>
                  <a:latin typeface="+mn-ea"/>
                  <a:ea typeface="+mn-ea"/>
                </a:rPr>
                <a:t>车辆实时</a:t>
              </a:r>
              <a:endParaRPr lang="en-US" altLang="zh-CN" sz="1323" b="1" kern="0" dirty="0">
                <a:solidFill>
                  <a:prstClr val="black"/>
                </a:solidFill>
                <a:latin typeface="+mn-ea"/>
                <a:ea typeface="+mn-ea"/>
              </a:endParaRPr>
            </a:p>
            <a:p>
              <a:pPr defTabSz="64801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23" b="1" kern="0" dirty="0">
                  <a:solidFill>
                    <a:prstClr val="black"/>
                  </a:solidFill>
                  <a:latin typeface="+mn-ea"/>
                  <a:ea typeface="+mn-ea"/>
                </a:rPr>
                <a:t>数据中心</a:t>
              </a:r>
              <a:endParaRPr lang="en-US" altLang="zh-CN" sz="1323" b="1" kern="0" dirty="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  <p:sp>
          <p:nvSpPr>
            <p:cNvPr id="15394" name="矩形 98"/>
            <p:cNvSpPr>
              <a:spLocks noChangeArrowheads="1"/>
            </p:cNvSpPr>
            <p:nvPr/>
          </p:nvSpPr>
          <p:spPr bwMode="auto">
            <a:xfrm>
              <a:off x="1601932" y="1673702"/>
              <a:ext cx="1450654" cy="30657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solidFill>
                    <a:srgbClr val="FFFFFF"/>
                  </a:solidFill>
                  <a:latin typeface="宋体" panose="02010600030101010101" pitchFamily="2" charset="-122"/>
                </a:rPr>
                <a:t>车辆实时数据</a:t>
              </a:r>
            </a:p>
          </p:txBody>
        </p:sp>
        <p:sp>
          <p:nvSpPr>
            <p:cNvPr id="100" name="矩形 99"/>
            <p:cNvSpPr/>
            <p:nvPr/>
          </p:nvSpPr>
          <p:spPr>
            <a:xfrm>
              <a:off x="3159833" y="1673702"/>
              <a:ext cx="1110098" cy="306570"/>
            </a:xfrm>
            <a:prstGeom prst="rect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4801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kern="0" dirty="0">
                  <a:solidFill>
                    <a:prstClr val="white"/>
                  </a:solidFill>
                  <a:latin typeface="+mn-ea"/>
                  <a:ea typeface="+mn-ea"/>
                </a:rPr>
                <a:t>……</a:t>
              </a:r>
              <a:endParaRPr lang="zh-CN" altLang="en-US" sz="1200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5377" name="组合 102"/>
          <p:cNvGrpSpPr>
            <a:grpSpLocks/>
          </p:cNvGrpSpPr>
          <p:nvPr/>
        </p:nvGrpSpPr>
        <p:grpSpPr bwMode="auto">
          <a:xfrm>
            <a:off x="3958704" y="2033344"/>
            <a:ext cx="1806575" cy="1017587"/>
            <a:chOff x="2433819" y="2326512"/>
            <a:chExt cx="1807288" cy="1017620"/>
          </a:xfrm>
        </p:grpSpPr>
        <p:sp>
          <p:nvSpPr>
            <p:cNvPr id="104" name="圆角矩形 103"/>
            <p:cNvSpPr/>
            <p:nvPr/>
          </p:nvSpPr>
          <p:spPr>
            <a:xfrm>
              <a:off x="2433819" y="2326512"/>
              <a:ext cx="1807288" cy="1017620"/>
            </a:xfrm>
            <a:prstGeom prst="roundRect">
              <a:avLst/>
            </a:prstGeom>
            <a:solidFill>
              <a:srgbClr val="91C6F7"/>
            </a:solidFill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64801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945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15388" name="文本框 104"/>
            <p:cNvSpPr txBox="1">
              <a:spLocks noChangeArrowheads="1"/>
            </p:cNvSpPr>
            <p:nvPr/>
          </p:nvSpPr>
          <p:spPr bwMode="auto">
            <a:xfrm>
              <a:off x="2433819" y="2332862"/>
              <a:ext cx="1788230" cy="295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8636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8636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863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863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863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300" b="1">
                  <a:solidFill>
                    <a:srgbClr val="000000"/>
                  </a:solidFill>
                  <a:latin typeface="宋体" panose="02010600030101010101" pitchFamily="2" charset="-122"/>
                </a:rPr>
                <a:t>体检报告</a:t>
              </a:r>
            </a:p>
          </p:txBody>
        </p:sp>
        <p:sp>
          <p:nvSpPr>
            <p:cNvPr id="106" name="矩形 105"/>
            <p:cNvSpPr/>
            <p:nvPr/>
          </p:nvSpPr>
          <p:spPr>
            <a:xfrm>
              <a:off x="2533871" y="2648784"/>
              <a:ext cx="776593" cy="20479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900">
                  <a:solidFill>
                    <a:srgbClr val="FFFFFF"/>
                  </a:solidFill>
                  <a:latin typeface="宋体" panose="02010600030101010101" pitchFamily="2" charset="-122"/>
                </a:rPr>
                <a:t>指标统计</a:t>
              </a:r>
            </a:p>
          </p:txBody>
        </p:sp>
        <p:sp>
          <p:nvSpPr>
            <p:cNvPr id="107" name="矩形 106"/>
            <p:cNvSpPr/>
            <p:nvPr/>
          </p:nvSpPr>
          <p:spPr>
            <a:xfrm>
              <a:off x="3404165" y="2648784"/>
              <a:ext cx="776593" cy="20479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900">
                  <a:solidFill>
                    <a:srgbClr val="FFFFFF"/>
                  </a:solidFill>
                  <a:latin typeface="宋体" panose="02010600030101010101" pitchFamily="2" charset="-122"/>
                </a:rPr>
                <a:t>体检报告</a:t>
              </a:r>
            </a:p>
          </p:txBody>
        </p:sp>
        <p:sp>
          <p:nvSpPr>
            <p:cNvPr id="108" name="矩形 107"/>
            <p:cNvSpPr/>
            <p:nvPr/>
          </p:nvSpPr>
          <p:spPr>
            <a:xfrm>
              <a:off x="2529107" y="2945657"/>
              <a:ext cx="776594" cy="20638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900">
                  <a:solidFill>
                    <a:srgbClr val="FFFFFF"/>
                  </a:solidFill>
                  <a:latin typeface="宋体" panose="02010600030101010101" pitchFamily="2" charset="-122"/>
                </a:rPr>
                <a:t>报告输出</a:t>
              </a:r>
            </a:p>
          </p:txBody>
        </p:sp>
        <p:sp>
          <p:nvSpPr>
            <p:cNvPr id="109" name="矩形 108"/>
            <p:cNvSpPr/>
            <p:nvPr/>
          </p:nvSpPr>
          <p:spPr>
            <a:xfrm>
              <a:off x="3412105" y="2945657"/>
              <a:ext cx="775006" cy="20638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900">
                  <a:solidFill>
                    <a:srgbClr val="FFFFFF"/>
                  </a:solidFill>
                  <a:latin typeface="宋体" panose="02010600030101010101" pitchFamily="2" charset="-122"/>
                </a:rPr>
                <a:t>评分体系</a:t>
              </a:r>
            </a:p>
          </p:txBody>
        </p:sp>
      </p:grpSp>
      <p:grpSp>
        <p:nvGrpSpPr>
          <p:cNvPr id="15378" name="组合 1"/>
          <p:cNvGrpSpPr>
            <a:grpSpLocks/>
          </p:cNvGrpSpPr>
          <p:nvPr/>
        </p:nvGrpSpPr>
        <p:grpSpPr bwMode="auto">
          <a:xfrm>
            <a:off x="7862367" y="2020644"/>
            <a:ext cx="1963737" cy="1017587"/>
            <a:chOff x="6341266" y="1935134"/>
            <a:chExt cx="1962756" cy="1017620"/>
          </a:xfrm>
        </p:grpSpPr>
        <p:grpSp>
          <p:nvGrpSpPr>
            <p:cNvPr id="15380" name="组合 37"/>
            <p:cNvGrpSpPr>
              <a:grpSpLocks/>
            </p:cNvGrpSpPr>
            <p:nvPr/>
          </p:nvGrpSpPr>
          <p:grpSpPr bwMode="auto">
            <a:xfrm>
              <a:off x="6341266" y="1935134"/>
              <a:ext cx="1962756" cy="1017620"/>
              <a:chOff x="6341266" y="2326512"/>
              <a:chExt cx="1962756" cy="1017620"/>
            </a:xfrm>
          </p:grpSpPr>
          <p:sp>
            <p:nvSpPr>
              <p:cNvPr id="39" name="圆角矩形 38"/>
              <p:cNvSpPr/>
              <p:nvPr/>
            </p:nvSpPr>
            <p:spPr>
              <a:xfrm>
                <a:off x="6341266" y="2326512"/>
                <a:ext cx="1962756" cy="1017620"/>
              </a:xfrm>
              <a:prstGeom prst="roundRect">
                <a:avLst/>
              </a:prstGeom>
              <a:solidFill>
                <a:srgbClr val="91C6F7"/>
              </a:solidFill>
              <a:ln w="190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64801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945" kern="0" dirty="0">
                  <a:solidFill>
                    <a:prstClr val="white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5383" name="文本框 39"/>
              <p:cNvSpPr txBox="1">
                <a:spLocks noChangeArrowheads="1"/>
              </p:cNvSpPr>
              <p:nvPr/>
            </p:nvSpPr>
            <p:spPr bwMode="auto">
              <a:xfrm>
                <a:off x="6341266" y="2332862"/>
                <a:ext cx="1962756" cy="295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863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863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863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863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863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863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863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863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863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300" b="1">
                    <a:solidFill>
                      <a:srgbClr val="000000"/>
                    </a:solidFill>
                    <a:latin typeface="宋体" panose="02010600030101010101" pitchFamily="2" charset="-122"/>
                  </a:rPr>
                  <a:t>高级分析</a:t>
                </a:r>
              </a:p>
            </p:txBody>
          </p:sp>
          <p:sp>
            <p:nvSpPr>
              <p:cNvPr id="15384" name="矩形 40"/>
              <p:cNvSpPr>
                <a:spLocks noChangeArrowheads="1"/>
              </p:cNvSpPr>
              <p:nvPr/>
            </p:nvSpPr>
            <p:spPr bwMode="auto">
              <a:xfrm>
                <a:off x="6492004" y="2637672"/>
                <a:ext cx="775899" cy="206382"/>
              </a:xfrm>
              <a:prstGeom prst="rect">
                <a:avLst/>
              </a:prstGeom>
              <a:solidFill>
                <a:srgbClr val="1F4E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defTabSz="6477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6477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6477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6477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6477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477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477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477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477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900">
                    <a:solidFill>
                      <a:srgbClr val="FFFFFF"/>
                    </a:solidFill>
                    <a:latin typeface="宋体" panose="02010600030101010101" pitchFamily="2" charset="-122"/>
                  </a:rPr>
                  <a:t>衰减曲线</a:t>
                </a:r>
              </a:p>
            </p:txBody>
          </p:sp>
          <p:sp>
            <p:nvSpPr>
              <p:cNvPr id="15385" name="矩形 41"/>
              <p:cNvSpPr>
                <a:spLocks noChangeArrowheads="1"/>
              </p:cNvSpPr>
              <p:nvPr/>
            </p:nvSpPr>
            <p:spPr bwMode="auto">
              <a:xfrm>
                <a:off x="7415467" y="2637672"/>
                <a:ext cx="775899" cy="206382"/>
              </a:xfrm>
              <a:prstGeom prst="rect">
                <a:avLst/>
              </a:prstGeom>
              <a:solidFill>
                <a:srgbClr val="1F4E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defTabSz="6477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6477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6477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6477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6477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477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477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477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477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900">
                    <a:solidFill>
                      <a:srgbClr val="FFFFFF"/>
                    </a:solidFill>
                    <a:latin typeface="宋体" panose="02010600030101010101" pitchFamily="2" charset="-122"/>
                  </a:rPr>
                  <a:t>寿命预测</a:t>
                </a:r>
              </a:p>
            </p:txBody>
          </p:sp>
          <p:sp>
            <p:nvSpPr>
              <p:cNvPr id="15386" name="矩形 42"/>
              <p:cNvSpPr>
                <a:spLocks noChangeArrowheads="1"/>
              </p:cNvSpPr>
              <p:nvPr/>
            </p:nvSpPr>
            <p:spPr bwMode="auto">
              <a:xfrm>
                <a:off x="6492004" y="2936132"/>
                <a:ext cx="775899" cy="204794"/>
              </a:xfrm>
              <a:prstGeom prst="rect">
                <a:avLst/>
              </a:prstGeom>
              <a:solidFill>
                <a:srgbClr val="1F4E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defTabSz="6477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6477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6477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6477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6477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477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477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477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477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900">
                    <a:solidFill>
                      <a:srgbClr val="FFFFFF"/>
                    </a:solidFill>
                    <a:latin typeface="宋体" panose="02010600030101010101" pitchFamily="2" charset="-122"/>
                  </a:rPr>
                  <a:t>安全防护</a:t>
                </a:r>
              </a:p>
            </p:txBody>
          </p:sp>
        </p:grpSp>
        <p:sp>
          <p:nvSpPr>
            <p:cNvPr id="110" name="矩形 109"/>
            <p:cNvSpPr/>
            <p:nvPr/>
          </p:nvSpPr>
          <p:spPr>
            <a:xfrm>
              <a:off x="7417053" y="2533640"/>
              <a:ext cx="775899" cy="204795"/>
            </a:xfrm>
            <a:prstGeom prst="rect">
              <a:avLst/>
            </a:prstGeom>
            <a:solidFill>
              <a:srgbClr val="1F4E83"/>
            </a:soli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4801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45" kern="0" dirty="0">
                  <a:solidFill>
                    <a:prstClr val="white"/>
                  </a:solidFill>
                  <a:latin typeface="+mn-ea"/>
                  <a:ea typeface="+mn-ea"/>
                </a:rPr>
                <a:t>……</a:t>
              </a:r>
              <a:endParaRPr lang="zh-CN" altLang="en-US" sz="945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89" name="左右箭头 88"/>
          <p:cNvSpPr/>
          <p:nvPr/>
        </p:nvSpPr>
        <p:spPr>
          <a:xfrm>
            <a:off x="9802292" y="2533406"/>
            <a:ext cx="374650" cy="261938"/>
          </a:xfrm>
          <a:prstGeom prst="leftRight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64017" eaLnBrk="1" hangingPunct="1">
              <a:defRPr/>
            </a:pPr>
            <a:endParaRPr lang="zh-CN" altLang="en-US" sz="1134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F38FD885-13B5-462D-8B9C-5BE9100A79C1}"/>
              </a:ext>
            </a:extLst>
          </p:cNvPr>
          <p:cNvSpPr/>
          <p:nvPr/>
        </p:nvSpPr>
        <p:spPr>
          <a:xfrm>
            <a:off x="72406" y="2231975"/>
            <a:ext cx="1840012" cy="1644456"/>
          </a:xfrm>
          <a:prstGeom prst="wedgeEllipseCallout">
            <a:avLst>
              <a:gd name="adj1" fmla="val 46046"/>
              <a:gd name="adj2" fmla="val 5611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800" b="1" dirty="0">
                <a:solidFill>
                  <a:srgbClr val="FF0000"/>
                </a:solidFill>
              </a:rPr>
              <a:t>这是修车的全景图</a:t>
            </a:r>
          </a:p>
        </p:txBody>
      </p:sp>
      <p:sp>
        <p:nvSpPr>
          <p:cNvPr id="111" name="矩形 2">
            <a:extLst>
              <a:ext uri="{FF2B5EF4-FFF2-40B4-BE49-F238E27FC236}">
                <a16:creationId xmlns:a16="http://schemas.microsoft.com/office/drawing/2014/main" id="{83C535E6-BB8A-41AD-85BC-12B903805989}"/>
              </a:ext>
            </a:extLst>
          </p:cNvPr>
          <p:cNvSpPr/>
          <p:nvPr/>
        </p:nvSpPr>
        <p:spPr>
          <a:xfrm>
            <a:off x="522288" y="215900"/>
            <a:ext cx="280076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FY18 - </a:t>
            </a:r>
            <a:r>
              <a:rPr lang="zh-CN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大数据修车</a:t>
            </a:r>
            <a:endParaRPr lang="en-US" altLang="zh-CN" sz="2400" dirty="0">
              <a:solidFill>
                <a:schemeClr val="tx2">
                  <a:lumMod val="60000"/>
                  <a:lumOff val="4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2319207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组合 3"/>
          <p:cNvGrpSpPr>
            <a:grpSpLocks/>
          </p:cNvGrpSpPr>
          <p:nvPr/>
        </p:nvGrpSpPr>
        <p:grpSpPr bwMode="auto">
          <a:xfrm>
            <a:off x="215900" y="792163"/>
            <a:ext cx="11666538" cy="5513387"/>
            <a:chOff x="216421" y="791815"/>
            <a:chExt cx="11666091" cy="5513552"/>
          </a:xfrm>
        </p:grpSpPr>
        <p:sp>
          <p:nvSpPr>
            <p:cNvPr id="10244" name="Rectangle 2"/>
            <p:cNvSpPr>
              <a:spLocks noChangeArrowheads="1"/>
            </p:cNvSpPr>
            <p:nvPr/>
          </p:nvSpPr>
          <p:spPr bwMode="auto">
            <a:xfrm>
              <a:off x="360878" y="821978"/>
              <a:ext cx="11521634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endParaRPr lang="zh-CN" altLang="en-US" sz="1800">
                <a:latin typeface="Arial" charset="0"/>
              </a:endParaRPr>
            </a:p>
          </p:txBody>
        </p:sp>
        <p:sp>
          <p:nvSpPr>
            <p:cNvPr id="6" name="圆角矩形 5"/>
            <p:cNvSpPr>
              <a:spLocks noChangeArrowheads="1"/>
            </p:cNvSpPr>
            <p:nvPr/>
          </p:nvSpPr>
          <p:spPr bwMode="auto">
            <a:xfrm>
              <a:off x="1502247" y="5202022"/>
              <a:ext cx="8451526" cy="414349"/>
            </a:xfrm>
            <a:prstGeom prst="roundRect">
              <a:avLst>
                <a:gd name="adj" fmla="val 16667"/>
              </a:avLst>
            </a:prstGeom>
            <a:solidFill>
              <a:srgbClr val="A6A6A6"/>
            </a:solidFill>
            <a:ln w="9525">
              <a:solidFill>
                <a:srgbClr val="FFFFFF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defTabSz="64801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600" kern="0" dirty="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10088706" y="791815"/>
              <a:ext cx="1230265" cy="4360993"/>
            </a:xfrm>
            <a:prstGeom prst="roundRect">
              <a:avLst>
                <a:gd name="adj" fmla="val 1166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defTabSz="64801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600" kern="0" dirty="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1502247" y="5975157"/>
              <a:ext cx="8451526" cy="33021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000000"/>
                  </a:solidFill>
                  <a:latin typeface="宋体" panose="02010600030101010101" pitchFamily="2" charset="-122"/>
                </a:rPr>
                <a:t>基础设施服务（</a:t>
              </a:r>
              <a:r>
                <a:rPr lang="en-US" altLang="zh-CN" sz="1600">
                  <a:solidFill>
                    <a:srgbClr val="000000"/>
                  </a:solidFill>
                  <a:latin typeface="宋体" panose="02010600030101010101" pitchFamily="2" charset="-122"/>
                </a:rPr>
                <a:t>Azure</a:t>
              </a:r>
              <a:r>
                <a:rPr lang="zh-CN" altLang="en-US" sz="1600">
                  <a:solidFill>
                    <a:srgbClr val="000000"/>
                  </a:solidFill>
                  <a:latin typeface="宋体" panose="02010600030101010101" pitchFamily="2" charset="-122"/>
                </a:rPr>
                <a:t>）</a:t>
              </a: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1502247" y="5687812"/>
              <a:ext cx="8467401" cy="266708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000000"/>
                  </a:solidFill>
                  <a:latin typeface="宋体" panose="02010600030101010101" pitchFamily="2" charset="-122"/>
                </a:rPr>
                <a:t>云技术平台（</a:t>
              </a:r>
              <a:r>
                <a:rPr lang="en-US" altLang="zh-CN" sz="1600">
                  <a:solidFill>
                    <a:srgbClr val="000000"/>
                  </a:solidFill>
                  <a:latin typeface="宋体" panose="02010600030101010101" pitchFamily="2" charset="-122"/>
                </a:rPr>
                <a:t>TTP</a:t>
              </a:r>
              <a:r>
                <a:rPr lang="zh-CN" altLang="en-US" sz="1600">
                  <a:solidFill>
                    <a:srgbClr val="000000"/>
                  </a:solidFill>
                  <a:latin typeface="宋体" panose="02010600030101010101" pitchFamily="2" charset="-122"/>
                </a:rPr>
                <a:t>、</a:t>
              </a:r>
              <a:r>
                <a:rPr lang="en-US" altLang="zh-CN" sz="1600">
                  <a:solidFill>
                    <a:srgbClr val="000000"/>
                  </a:solidFill>
                  <a:latin typeface="宋体" panose="02010600030101010101" pitchFamily="2" charset="-122"/>
                </a:rPr>
                <a:t>BDP</a:t>
              </a:r>
              <a:r>
                <a:rPr lang="zh-CN" altLang="en-US" sz="1600">
                  <a:solidFill>
                    <a:srgbClr val="000000"/>
                  </a:solidFill>
                  <a:latin typeface="宋体" panose="02010600030101010101" pitchFamily="2" charset="-122"/>
                </a:rPr>
                <a:t>、</a:t>
              </a:r>
              <a:r>
                <a:rPr lang="en-US" altLang="zh-CN" sz="1600">
                  <a:solidFill>
                    <a:srgbClr val="000000"/>
                  </a:solidFill>
                  <a:latin typeface="宋体" panose="02010600030101010101" pitchFamily="2" charset="-122"/>
                </a:rPr>
                <a:t>MMS</a:t>
              </a:r>
              <a:r>
                <a:rPr lang="zh-CN" altLang="en-US" sz="1600">
                  <a:solidFill>
                    <a:srgbClr val="000000"/>
                  </a:solidFill>
                  <a:latin typeface="宋体" panose="02010600030101010101" pitchFamily="2" charset="-122"/>
                </a:rPr>
                <a:t>、</a:t>
              </a:r>
              <a:r>
                <a:rPr lang="en-US" altLang="zh-CN" sz="1600">
                  <a:solidFill>
                    <a:srgbClr val="000000"/>
                  </a:solidFill>
                  <a:latin typeface="宋体" panose="02010600030101010101" pitchFamily="2" charset="-122"/>
                </a:rPr>
                <a:t>CCP…</a:t>
              </a:r>
              <a:r>
                <a:rPr lang="zh-CN" altLang="en-US" sz="1600">
                  <a:solidFill>
                    <a:srgbClr val="000000"/>
                  </a:solidFill>
                  <a:latin typeface="宋体" panose="02010600030101010101" pitchFamily="2" charset="-122"/>
                </a:rPr>
                <a:t>）</a:t>
              </a:r>
              <a:endParaRPr lang="en-US" altLang="zh-CN" sz="1600">
                <a:solidFill>
                  <a:srgbClr val="000000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1700677" y="1202989"/>
              <a:ext cx="3122492" cy="3949818"/>
            </a:xfrm>
            <a:prstGeom prst="roundRect">
              <a:avLst>
                <a:gd name="adj" fmla="val 4497"/>
              </a:avLst>
            </a:prstGeom>
            <a:solidFill>
              <a:schemeClr val="bg2">
                <a:lumMod val="85000"/>
              </a:schemeClr>
            </a:solidFill>
            <a:ln w="9525" cap="flat" cmpd="sng" algn="ctr">
              <a:solidFill>
                <a:srgbClr val="C5C5C5"/>
              </a:solidFill>
              <a:prstDash val="solid"/>
            </a:ln>
            <a:effectLst/>
          </p:spPr>
          <p:txBody>
            <a:bodyPr anchor="ctr"/>
            <a:lstStyle/>
            <a:p>
              <a:pPr defTabSz="64801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600" kern="0" dirty="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1891170" y="1450647"/>
              <a:ext cx="1225503" cy="1698676"/>
            </a:xfrm>
            <a:prstGeom prst="roundRect">
              <a:avLst>
                <a:gd name="adj" fmla="val 7686"/>
              </a:avLst>
            </a:prstGeom>
            <a:solidFill>
              <a:srgbClr val="91C6F7"/>
            </a:soli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4801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11274" name="文本框 11"/>
            <p:cNvSpPr txBox="1">
              <a:spLocks noChangeArrowheads="1"/>
            </p:cNvSpPr>
            <p:nvPr/>
          </p:nvSpPr>
          <p:spPr bwMode="auto">
            <a:xfrm>
              <a:off x="1889582" y="1496686"/>
              <a:ext cx="1211217" cy="338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8636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8636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863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863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863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b="1">
                  <a:solidFill>
                    <a:srgbClr val="984807"/>
                  </a:solidFill>
                  <a:latin typeface="宋体" panose="02010600030101010101" pitchFamily="2" charset="-122"/>
                </a:rPr>
                <a:t>体检分析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2072138" y="1828483"/>
              <a:ext cx="861979" cy="2238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000">
                  <a:solidFill>
                    <a:schemeClr val="tx2"/>
                  </a:solidFill>
                  <a:latin typeface="宋体" panose="02010600030101010101" pitchFamily="2" charset="-122"/>
                </a:rPr>
                <a:t>在线诊断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072138" y="2496841"/>
              <a:ext cx="861979" cy="2143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000">
                  <a:solidFill>
                    <a:schemeClr val="tx2"/>
                  </a:solidFill>
                  <a:latin typeface="宋体" panose="02010600030101010101" pitchFamily="2" charset="-122"/>
                </a:rPr>
                <a:t>体检报告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2072138" y="2172981"/>
              <a:ext cx="861979" cy="20479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000">
                  <a:solidFill>
                    <a:schemeClr val="tx2"/>
                  </a:solidFill>
                  <a:latin typeface="宋体" panose="02010600030101010101" pitchFamily="2" charset="-122"/>
                </a:rPr>
                <a:t>行为分析</a:t>
              </a: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3302403" y="1450647"/>
              <a:ext cx="1358848" cy="1682800"/>
            </a:xfrm>
            <a:prstGeom prst="roundRect">
              <a:avLst>
                <a:gd name="adj" fmla="val 8566"/>
              </a:avLst>
            </a:prstGeom>
            <a:solidFill>
              <a:srgbClr val="91C6F7"/>
            </a:soli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4801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486546" y="1496686"/>
              <a:ext cx="1092158" cy="33814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defTabSz="864017" eaLnBrk="1" hangingPunct="1">
                <a:defRPr/>
              </a:pPr>
              <a:r>
                <a:rPr lang="zh-CN" altLang="en-US" sz="1600" b="1" dirty="0">
                  <a:solidFill>
                    <a:schemeClr val="accent5">
                      <a:lumMod val="50000"/>
                    </a:schemeClr>
                  </a:solidFill>
                  <a:latin typeface="+mn-ea"/>
                  <a:ea typeface="+mn-ea"/>
                </a:rPr>
                <a:t>故障管理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3512913" y="1814169"/>
              <a:ext cx="985625" cy="22384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000">
                  <a:solidFill>
                    <a:srgbClr val="FFFFFF"/>
                  </a:solidFill>
                  <a:latin typeface="宋体" panose="02010600030101010101" pitchFamily="2" charset="-122"/>
                </a:rPr>
                <a:t>故障预警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3512913" y="2199942"/>
              <a:ext cx="985625" cy="2714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000" dirty="0">
                  <a:solidFill>
                    <a:srgbClr val="FFFFFF"/>
                  </a:solidFill>
                  <a:latin typeface="宋体" panose="02010600030101010101" pitchFamily="2" charset="-122"/>
                </a:rPr>
                <a:t>部件寿命预测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10196652" y="1604639"/>
              <a:ext cx="982624" cy="26670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000">
                  <a:solidFill>
                    <a:srgbClr val="FFFFFF"/>
                  </a:solidFill>
                  <a:latin typeface="宋体" panose="02010600030101010101" pitchFamily="2" charset="-122"/>
                </a:rPr>
                <a:t>4S</a:t>
              </a:r>
              <a:r>
                <a:rPr lang="zh-CN" altLang="en-US" sz="1000">
                  <a:solidFill>
                    <a:srgbClr val="FFFFFF"/>
                  </a:solidFill>
                  <a:latin typeface="宋体" panose="02010600030101010101" pitchFamily="2" charset="-122"/>
                </a:rPr>
                <a:t>店管理系统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10196652" y="2550818"/>
              <a:ext cx="982624" cy="26829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000">
                  <a:solidFill>
                    <a:srgbClr val="FFFFFF"/>
                  </a:solidFill>
                  <a:latin typeface="宋体" panose="02010600030101010101" pitchFamily="2" charset="-122"/>
                </a:rPr>
                <a:t>保险系统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10196652" y="2087254"/>
              <a:ext cx="982624" cy="26829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4801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50" kern="0" dirty="0">
                  <a:solidFill>
                    <a:prstClr val="white"/>
                  </a:solidFill>
                  <a:latin typeface="+mn-ea"/>
                  <a:ea typeface="+mn-ea"/>
                </a:rPr>
                <a:t>ERP</a:t>
              </a:r>
              <a:endParaRPr lang="zh-CN" altLang="en-US" sz="1050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2673777" y="5319500"/>
              <a:ext cx="869917" cy="296871"/>
            </a:xfrm>
            <a:prstGeom prst="rect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4801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50" kern="0" dirty="0">
                  <a:solidFill>
                    <a:prstClr val="white"/>
                  </a:solidFill>
                  <a:latin typeface="+mn-ea"/>
                  <a:ea typeface="+mn-ea"/>
                </a:rPr>
                <a:t>BIZ</a:t>
              </a:r>
              <a:endParaRPr lang="zh-CN" altLang="en-US" sz="1050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11286" name="文本框 23"/>
            <p:cNvSpPr txBox="1">
              <a:spLocks noChangeArrowheads="1"/>
            </p:cNvSpPr>
            <p:nvPr/>
          </p:nvSpPr>
          <p:spPr bwMode="auto">
            <a:xfrm>
              <a:off x="2570594" y="1153776"/>
              <a:ext cx="1620775" cy="338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8636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8636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863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863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863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000000"/>
                  </a:solidFill>
                  <a:latin typeface="宋体" panose="02010600030101010101" pitchFamily="2" charset="-122"/>
                </a:rPr>
                <a:t>车主（需求方）</a:t>
              </a:r>
            </a:p>
          </p:txBody>
        </p:sp>
        <p:sp>
          <p:nvSpPr>
            <p:cNvPr id="11287" name="文本框 24"/>
            <p:cNvSpPr txBox="1">
              <a:spLocks noChangeArrowheads="1"/>
            </p:cNvSpPr>
            <p:nvPr/>
          </p:nvSpPr>
          <p:spPr bwMode="auto">
            <a:xfrm>
              <a:off x="10112517" y="918819"/>
              <a:ext cx="1206454" cy="584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8636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8636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863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863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863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000000"/>
                  </a:solidFill>
                  <a:latin typeface="宋体" panose="02010600030101010101" pitchFamily="2" charset="-122"/>
                </a:rPr>
                <a:t>集成厂商系统</a:t>
              </a:r>
            </a:p>
          </p:txBody>
        </p:sp>
        <p:sp>
          <p:nvSpPr>
            <p:cNvPr id="11288" name="矩形 25"/>
            <p:cNvSpPr>
              <a:spLocks noChangeArrowheads="1"/>
            </p:cNvSpPr>
            <p:nvPr/>
          </p:nvSpPr>
          <p:spPr bwMode="auto">
            <a:xfrm>
              <a:off x="3821496" y="5329026"/>
              <a:ext cx="869917" cy="2968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000">
                  <a:solidFill>
                    <a:srgbClr val="FFFFFF"/>
                  </a:solidFill>
                  <a:latin typeface="宋体" panose="02010600030101010101" pitchFamily="2" charset="-122"/>
                </a:rPr>
                <a:t>内容发布</a:t>
              </a:r>
            </a:p>
          </p:txBody>
        </p:sp>
        <p:sp>
          <p:nvSpPr>
            <p:cNvPr id="11289" name="矩形 26"/>
            <p:cNvSpPr>
              <a:spLocks noChangeArrowheads="1"/>
            </p:cNvSpPr>
            <p:nvPr/>
          </p:nvSpPr>
          <p:spPr bwMode="auto">
            <a:xfrm>
              <a:off x="4988263" y="5329026"/>
              <a:ext cx="869917" cy="2968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000">
                  <a:solidFill>
                    <a:srgbClr val="FFFFFF"/>
                  </a:solidFill>
                  <a:latin typeface="宋体" panose="02010600030101010101" pitchFamily="2" charset="-122"/>
                </a:rPr>
                <a:t>促销活动</a:t>
              </a:r>
            </a:p>
          </p:txBody>
        </p:sp>
        <p:sp>
          <p:nvSpPr>
            <p:cNvPr id="11290" name="矩形 27"/>
            <p:cNvSpPr>
              <a:spLocks noChangeArrowheads="1"/>
            </p:cNvSpPr>
            <p:nvPr/>
          </p:nvSpPr>
          <p:spPr bwMode="auto">
            <a:xfrm>
              <a:off x="6131219" y="5329026"/>
              <a:ext cx="868330" cy="2968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000">
                  <a:solidFill>
                    <a:srgbClr val="FFFFFF"/>
                  </a:solidFill>
                  <a:latin typeface="宋体" panose="02010600030101010101" pitchFamily="2" charset="-122"/>
                </a:rPr>
                <a:t>资质审核</a:t>
              </a:r>
            </a:p>
          </p:txBody>
        </p:sp>
        <p:sp>
          <p:nvSpPr>
            <p:cNvPr id="11291" name="矩形 28"/>
            <p:cNvSpPr>
              <a:spLocks noChangeArrowheads="1"/>
            </p:cNvSpPr>
            <p:nvPr/>
          </p:nvSpPr>
          <p:spPr bwMode="auto">
            <a:xfrm>
              <a:off x="7323387" y="5329026"/>
              <a:ext cx="868329" cy="2968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000">
                  <a:solidFill>
                    <a:srgbClr val="FFFFFF"/>
                  </a:solidFill>
                  <a:latin typeface="宋体" panose="02010600030101010101" pitchFamily="2" charset="-122"/>
                </a:rPr>
                <a:t>会员管理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8509203" y="5329026"/>
              <a:ext cx="869917" cy="296871"/>
            </a:xfrm>
            <a:prstGeom prst="rect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4801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kern="0" dirty="0">
                  <a:solidFill>
                    <a:prstClr val="white"/>
                  </a:solidFill>
                  <a:latin typeface="+mn-ea"/>
                  <a:ea typeface="+mn-ea"/>
                </a:rPr>
                <a:t>社交管理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3512913" y="2628580"/>
              <a:ext cx="985625" cy="223845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000">
                  <a:solidFill>
                    <a:srgbClr val="FFFFFF"/>
                  </a:solidFill>
                  <a:latin typeface="宋体" panose="02010600030101010101" pitchFamily="2" charset="-122"/>
                </a:rPr>
                <a:t>在线提问</a:t>
              </a:r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3302403" y="3350942"/>
              <a:ext cx="1358848" cy="1711376"/>
            </a:xfrm>
            <a:prstGeom prst="roundRect">
              <a:avLst>
                <a:gd name="adj" fmla="val 9303"/>
              </a:avLst>
            </a:prstGeom>
            <a:solidFill>
              <a:srgbClr val="91C6F7"/>
            </a:soli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4801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11295" name="文本框 32"/>
            <p:cNvSpPr txBox="1">
              <a:spLocks noChangeArrowheads="1"/>
            </p:cNvSpPr>
            <p:nvPr/>
          </p:nvSpPr>
          <p:spPr bwMode="auto">
            <a:xfrm>
              <a:off x="3294466" y="3425556"/>
              <a:ext cx="1366785" cy="338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8636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8636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863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863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863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b="1">
                  <a:solidFill>
                    <a:srgbClr val="215968"/>
                  </a:solidFill>
                  <a:latin typeface="宋体" panose="02010600030101010101" pitchFamily="2" charset="-122"/>
                </a:rPr>
                <a:t>维修协同</a:t>
              </a:r>
            </a:p>
          </p:txBody>
        </p:sp>
        <p:sp>
          <p:nvSpPr>
            <p:cNvPr id="11296" name="矩形 33"/>
            <p:cNvSpPr>
              <a:spLocks noChangeArrowheads="1"/>
            </p:cNvSpPr>
            <p:nvPr/>
          </p:nvSpPr>
          <p:spPr bwMode="auto">
            <a:xfrm>
              <a:off x="3520850" y="3814478"/>
              <a:ext cx="985626" cy="258770"/>
            </a:xfrm>
            <a:prstGeom prst="rect">
              <a:avLst/>
            </a:prstGeom>
            <a:solidFill>
              <a:srgbClr val="125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000">
                  <a:solidFill>
                    <a:srgbClr val="FFFFFF"/>
                  </a:solidFill>
                  <a:latin typeface="宋体" panose="02010600030101010101" pitchFamily="2" charset="-122"/>
                </a:rPr>
                <a:t>维修进度查询</a:t>
              </a:r>
            </a:p>
          </p:txBody>
        </p:sp>
        <p:sp>
          <p:nvSpPr>
            <p:cNvPr id="11297" name="矩形 34"/>
            <p:cNvSpPr>
              <a:spLocks noChangeArrowheads="1"/>
            </p:cNvSpPr>
            <p:nvPr/>
          </p:nvSpPr>
          <p:spPr bwMode="auto">
            <a:xfrm>
              <a:off x="3520850" y="4225653"/>
              <a:ext cx="985626" cy="255596"/>
            </a:xfrm>
            <a:prstGeom prst="rect">
              <a:avLst/>
            </a:prstGeom>
            <a:solidFill>
              <a:srgbClr val="125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000">
                  <a:solidFill>
                    <a:srgbClr val="FFFFFF"/>
                  </a:solidFill>
                  <a:latin typeface="宋体" panose="02010600030101010101" pitchFamily="2" charset="-122"/>
                </a:rPr>
                <a:t>保险进度查询</a:t>
              </a:r>
            </a:p>
          </p:txBody>
        </p:sp>
        <p:sp>
          <p:nvSpPr>
            <p:cNvPr id="11298" name="矩形 35"/>
            <p:cNvSpPr>
              <a:spLocks noChangeArrowheads="1"/>
            </p:cNvSpPr>
            <p:nvPr/>
          </p:nvSpPr>
          <p:spPr bwMode="auto">
            <a:xfrm>
              <a:off x="3520850" y="4608252"/>
              <a:ext cx="985626" cy="252420"/>
            </a:xfrm>
            <a:prstGeom prst="rect">
              <a:avLst/>
            </a:prstGeom>
            <a:solidFill>
              <a:srgbClr val="125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000">
                  <a:solidFill>
                    <a:srgbClr val="FFFFFF"/>
                  </a:solidFill>
                  <a:latin typeface="宋体" panose="02010600030101010101" pitchFamily="2" charset="-122"/>
                </a:rPr>
                <a:t>维修报告查询</a:t>
              </a:r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6691586" y="1199814"/>
              <a:ext cx="3122492" cy="3968869"/>
            </a:xfrm>
            <a:prstGeom prst="roundRect">
              <a:avLst>
                <a:gd name="adj" fmla="val 5458"/>
              </a:avLst>
            </a:prstGeom>
            <a:solidFill>
              <a:schemeClr val="bg2">
                <a:lumMod val="85000"/>
              </a:schemeClr>
            </a:solidFill>
            <a:ln w="9525" cap="flat" cmpd="sng" algn="ctr">
              <a:solidFill>
                <a:srgbClr val="C5C5C5"/>
              </a:solidFill>
              <a:prstDash val="solid"/>
            </a:ln>
            <a:effectLst/>
          </p:spPr>
          <p:txBody>
            <a:bodyPr anchor="ctr"/>
            <a:lstStyle/>
            <a:p>
              <a:pPr defTabSz="64801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600" kern="0" dirty="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6880491" y="1450647"/>
              <a:ext cx="1225503" cy="1684388"/>
            </a:xfrm>
            <a:prstGeom prst="roundRect">
              <a:avLst>
                <a:gd name="adj" fmla="val 7686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4801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11301" name="矩形 38"/>
            <p:cNvSpPr>
              <a:spLocks noChangeArrowheads="1"/>
            </p:cNvSpPr>
            <p:nvPr/>
          </p:nvSpPr>
          <p:spPr bwMode="auto">
            <a:xfrm>
              <a:off x="7066222" y="1887223"/>
              <a:ext cx="861979" cy="222257"/>
            </a:xfrm>
            <a:prstGeom prst="rect">
              <a:avLst/>
            </a:prstGeom>
            <a:solidFill>
              <a:srgbClr val="0D86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000">
                  <a:solidFill>
                    <a:srgbClr val="FFFFFF"/>
                  </a:solidFill>
                  <a:latin typeface="宋体" panose="02010600030101010101" pitchFamily="2" charset="-122"/>
                </a:rPr>
                <a:t>店铺管理</a:t>
              </a:r>
            </a:p>
          </p:txBody>
        </p:sp>
        <p:sp>
          <p:nvSpPr>
            <p:cNvPr id="40" name="矩形 39"/>
            <p:cNvSpPr/>
            <p:nvPr/>
          </p:nvSpPr>
          <p:spPr>
            <a:xfrm>
              <a:off x="7066222" y="2712747"/>
              <a:ext cx="861979" cy="212731"/>
            </a:xfrm>
            <a:prstGeom prst="rect">
              <a:avLst/>
            </a:prstGeom>
            <a:solidFill>
              <a:srgbClr val="0D868E"/>
            </a:soli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4801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kern="0" dirty="0">
                  <a:solidFill>
                    <a:prstClr val="white"/>
                  </a:solidFill>
                  <a:latin typeface="+mn-ea"/>
                  <a:ea typeface="+mn-ea"/>
                </a:rPr>
                <a:t>商品上下架</a:t>
              </a:r>
              <a:endParaRPr lang="en-US" altLang="zh-CN" sz="1050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11303" name="矩形 40"/>
            <p:cNvSpPr>
              <a:spLocks noChangeArrowheads="1"/>
            </p:cNvSpPr>
            <p:nvPr/>
          </p:nvSpPr>
          <p:spPr bwMode="auto">
            <a:xfrm>
              <a:off x="7066222" y="2258709"/>
              <a:ext cx="861979" cy="312746"/>
            </a:xfrm>
            <a:prstGeom prst="rect">
              <a:avLst/>
            </a:prstGeom>
            <a:solidFill>
              <a:srgbClr val="0D86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000">
                  <a:solidFill>
                    <a:srgbClr val="FFFFFF"/>
                  </a:solidFill>
                  <a:latin typeface="宋体" panose="02010600030101010101" pitchFamily="2" charset="-122"/>
                </a:rPr>
                <a:t>服务、商品目录</a:t>
              </a:r>
            </a:p>
          </p:txBody>
        </p:sp>
        <p:sp>
          <p:nvSpPr>
            <p:cNvPr id="42" name="圆角矩形 41"/>
            <p:cNvSpPr/>
            <p:nvPr/>
          </p:nvSpPr>
          <p:spPr>
            <a:xfrm>
              <a:off x="8291725" y="1450647"/>
              <a:ext cx="1358848" cy="1668513"/>
            </a:xfrm>
            <a:prstGeom prst="roundRect">
              <a:avLst>
                <a:gd name="adj" fmla="val 7830"/>
              </a:avLst>
            </a:prstGeom>
            <a:solidFill>
              <a:srgbClr val="91C6F7"/>
            </a:soli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4801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11305" name="矩形 42"/>
            <p:cNvSpPr>
              <a:spLocks noChangeArrowheads="1"/>
            </p:cNvSpPr>
            <p:nvPr/>
          </p:nvSpPr>
          <p:spPr bwMode="auto">
            <a:xfrm>
              <a:off x="8518728" y="1887223"/>
              <a:ext cx="861980" cy="222257"/>
            </a:xfrm>
            <a:prstGeom prst="rect">
              <a:avLst/>
            </a:prstGeom>
            <a:solidFill>
              <a:srgbClr val="125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000">
                  <a:solidFill>
                    <a:srgbClr val="FFFFFF"/>
                  </a:solidFill>
                  <a:latin typeface="宋体" panose="02010600030101010101" pitchFamily="2" charset="-122"/>
                </a:rPr>
                <a:t>报价</a:t>
              </a:r>
            </a:p>
          </p:txBody>
        </p:sp>
        <p:sp>
          <p:nvSpPr>
            <p:cNvPr id="11306" name="矩形 43"/>
            <p:cNvSpPr>
              <a:spLocks noChangeArrowheads="1"/>
            </p:cNvSpPr>
            <p:nvPr/>
          </p:nvSpPr>
          <p:spPr bwMode="auto">
            <a:xfrm>
              <a:off x="8518728" y="2231720"/>
              <a:ext cx="861980" cy="277821"/>
            </a:xfrm>
            <a:prstGeom prst="rect">
              <a:avLst/>
            </a:prstGeom>
            <a:solidFill>
              <a:srgbClr val="125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000">
                  <a:solidFill>
                    <a:srgbClr val="FFFFFF"/>
                  </a:solidFill>
                  <a:latin typeface="宋体" panose="02010600030101010101" pitchFamily="2" charset="-122"/>
                </a:rPr>
                <a:t>接单（维修预约、配件）</a:t>
              </a:r>
            </a:p>
          </p:txBody>
        </p:sp>
        <p:sp>
          <p:nvSpPr>
            <p:cNvPr id="11307" name="文本框 44"/>
            <p:cNvSpPr txBox="1">
              <a:spLocks noChangeArrowheads="1"/>
            </p:cNvSpPr>
            <p:nvPr/>
          </p:nvSpPr>
          <p:spPr bwMode="auto">
            <a:xfrm>
              <a:off x="7148768" y="1145838"/>
              <a:ext cx="2443068" cy="338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8636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8636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863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863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863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600">
                  <a:solidFill>
                    <a:srgbClr val="000000"/>
                  </a:solidFill>
                  <a:latin typeface="宋体" panose="02010600030101010101" pitchFamily="2" charset="-122"/>
                </a:rPr>
                <a:t>4S</a:t>
              </a:r>
              <a:r>
                <a:rPr lang="zh-CN" altLang="en-US" sz="1600">
                  <a:solidFill>
                    <a:srgbClr val="000000"/>
                  </a:solidFill>
                  <a:latin typeface="宋体" panose="02010600030101010101" pitchFamily="2" charset="-122"/>
                </a:rPr>
                <a:t>店、维修厂（供应方）</a:t>
              </a:r>
            </a:p>
          </p:txBody>
        </p:sp>
        <p:sp>
          <p:nvSpPr>
            <p:cNvPr id="11308" name="矩形 45"/>
            <p:cNvSpPr>
              <a:spLocks noChangeArrowheads="1"/>
            </p:cNvSpPr>
            <p:nvPr/>
          </p:nvSpPr>
          <p:spPr bwMode="auto">
            <a:xfrm>
              <a:off x="8518728" y="2628607"/>
              <a:ext cx="861980" cy="223845"/>
            </a:xfrm>
            <a:prstGeom prst="rect">
              <a:avLst/>
            </a:prstGeom>
            <a:solidFill>
              <a:srgbClr val="125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000">
                  <a:solidFill>
                    <a:srgbClr val="FFFFFF"/>
                  </a:solidFill>
                  <a:latin typeface="宋体" panose="02010600030101010101" pitchFamily="2" charset="-122"/>
                </a:rPr>
                <a:t>预约评价</a:t>
              </a:r>
            </a:p>
          </p:txBody>
        </p:sp>
        <p:sp>
          <p:nvSpPr>
            <p:cNvPr id="47" name="矩形 46"/>
            <p:cNvSpPr/>
            <p:nvPr/>
          </p:nvSpPr>
          <p:spPr>
            <a:xfrm>
              <a:off x="2072138" y="2831813"/>
              <a:ext cx="861979" cy="2127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000">
                  <a:solidFill>
                    <a:schemeClr val="tx2"/>
                  </a:solidFill>
                  <a:latin typeface="宋体" panose="02010600030101010101" pitchFamily="2" charset="-122"/>
                </a:rPr>
                <a:t>维修信息</a:t>
              </a:r>
            </a:p>
          </p:txBody>
        </p:sp>
        <p:sp>
          <p:nvSpPr>
            <p:cNvPr id="11310" name="文本框 47"/>
            <p:cNvSpPr txBox="1">
              <a:spLocks noChangeArrowheads="1"/>
            </p:cNvSpPr>
            <p:nvPr/>
          </p:nvSpPr>
          <p:spPr bwMode="auto">
            <a:xfrm>
              <a:off x="8291725" y="1496686"/>
              <a:ext cx="1358848" cy="338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8636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8636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863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863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863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b="1">
                  <a:solidFill>
                    <a:srgbClr val="215968"/>
                  </a:solidFill>
                  <a:latin typeface="宋体" panose="02010600030101010101" pitchFamily="2" charset="-122"/>
                </a:rPr>
                <a:t>接单销售</a:t>
              </a:r>
            </a:p>
          </p:txBody>
        </p:sp>
        <p:sp>
          <p:nvSpPr>
            <p:cNvPr id="11311" name="文本框 48"/>
            <p:cNvSpPr txBox="1">
              <a:spLocks noChangeArrowheads="1"/>
            </p:cNvSpPr>
            <p:nvPr/>
          </p:nvSpPr>
          <p:spPr bwMode="auto">
            <a:xfrm>
              <a:off x="6880491" y="1496686"/>
              <a:ext cx="1225503" cy="338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8636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8636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863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863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863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b="1">
                  <a:solidFill>
                    <a:srgbClr val="984807"/>
                  </a:solidFill>
                  <a:latin typeface="宋体" panose="02010600030101010101" pitchFamily="2" charset="-122"/>
                </a:rPr>
                <a:t>店铺商品</a:t>
              </a:r>
            </a:p>
          </p:txBody>
        </p:sp>
        <p:sp>
          <p:nvSpPr>
            <p:cNvPr id="50" name="圆角矩形 49"/>
            <p:cNvSpPr/>
            <p:nvPr/>
          </p:nvSpPr>
          <p:spPr>
            <a:xfrm>
              <a:off x="1891170" y="3350942"/>
              <a:ext cx="1244552" cy="1711376"/>
            </a:xfrm>
            <a:prstGeom prst="roundRect">
              <a:avLst>
                <a:gd name="adj" fmla="val 12652"/>
              </a:avLst>
            </a:prstGeom>
            <a:solidFill>
              <a:srgbClr val="91C6F7"/>
            </a:soli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4801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11313" name="文本框 50"/>
            <p:cNvSpPr txBox="1">
              <a:spLocks noChangeArrowheads="1"/>
            </p:cNvSpPr>
            <p:nvPr/>
          </p:nvSpPr>
          <p:spPr bwMode="auto">
            <a:xfrm>
              <a:off x="1887995" y="3425556"/>
              <a:ext cx="1249314" cy="338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8636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8636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863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863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863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b="1">
                  <a:solidFill>
                    <a:srgbClr val="215968"/>
                  </a:solidFill>
                  <a:latin typeface="宋体" panose="02010600030101010101" pitchFamily="2" charset="-122"/>
                </a:rPr>
                <a:t>维修保养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2076900" y="3755766"/>
              <a:ext cx="861980" cy="2238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000">
                  <a:solidFill>
                    <a:schemeClr val="tx2"/>
                  </a:solidFill>
                  <a:latin typeface="宋体" panose="02010600030101010101" pitchFamily="2" charset="-122"/>
                </a:rPr>
                <a:t>维修地图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2076900" y="4084389"/>
              <a:ext cx="861980" cy="22384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000">
                  <a:solidFill>
                    <a:schemeClr val="tx2"/>
                  </a:solidFill>
                  <a:latin typeface="宋体" panose="02010600030101010101" pitchFamily="2" charset="-122"/>
                </a:rPr>
                <a:t>维修搜索</a:t>
              </a:r>
            </a:p>
          </p:txBody>
        </p:sp>
        <p:sp>
          <p:nvSpPr>
            <p:cNvPr id="54" name="矩形 53"/>
            <p:cNvSpPr/>
            <p:nvPr/>
          </p:nvSpPr>
          <p:spPr>
            <a:xfrm>
              <a:off x="2076900" y="4416185"/>
              <a:ext cx="861980" cy="2238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000">
                  <a:solidFill>
                    <a:schemeClr val="tx2"/>
                  </a:solidFill>
                  <a:latin typeface="宋体" panose="02010600030101010101" pitchFamily="2" charset="-122"/>
                </a:rPr>
                <a:t>维修预约</a:t>
              </a:r>
            </a:p>
          </p:txBody>
        </p:sp>
        <p:grpSp>
          <p:nvGrpSpPr>
            <p:cNvPr id="11317" name="组合 54"/>
            <p:cNvGrpSpPr>
              <a:grpSpLocks/>
            </p:cNvGrpSpPr>
            <p:nvPr/>
          </p:nvGrpSpPr>
          <p:grpSpPr bwMode="auto">
            <a:xfrm>
              <a:off x="6878834" y="3351430"/>
              <a:ext cx="1296432" cy="1726085"/>
              <a:chOff x="6769149" y="3351430"/>
              <a:chExt cx="1296432" cy="1726085"/>
            </a:xfrm>
          </p:grpSpPr>
          <p:grpSp>
            <p:nvGrpSpPr>
              <p:cNvPr id="11351" name="组合 88"/>
              <p:cNvGrpSpPr>
                <a:grpSpLocks/>
              </p:cNvGrpSpPr>
              <p:nvPr/>
            </p:nvGrpSpPr>
            <p:grpSpPr bwMode="auto">
              <a:xfrm>
                <a:off x="6769149" y="3351430"/>
                <a:ext cx="1296432" cy="1726085"/>
                <a:chOff x="6764732" y="3351430"/>
                <a:chExt cx="1296432" cy="1726085"/>
              </a:xfrm>
            </p:grpSpPr>
            <p:sp>
              <p:nvSpPr>
                <p:cNvPr id="92" name="圆角矩形 91"/>
                <p:cNvSpPr/>
                <p:nvPr/>
              </p:nvSpPr>
              <p:spPr>
                <a:xfrm>
                  <a:off x="6764802" y="3350942"/>
                  <a:ext cx="1293762" cy="1727252"/>
                </a:xfrm>
                <a:prstGeom prst="roundRect">
                  <a:avLst>
                    <a:gd name="adj" fmla="val 11255"/>
                  </a:avLst>
                </a:prstGeom>
                <a:solidFill>
                  <a:srgbClr val="91C6F7"/>
                </a:solidFill>
                <a:ln w="190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48012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050" kern="0" dirty="0">
                    <a:solidFill>
                      <a:prstClr val="white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93" name="文本框 92"/>
                <p:cNvSpPr txBox="1"/>
                <p:nvPr/>
              </p:nvSpPr>
              <p:spPr>
                <a:xfrm>
                  <a:off x="6764802" y="3423969"/>
                  <a:ext cx="1296937" cy="339735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 defTabSz="864017" eaLnBrk="1" hangingPunct="1">
                    <a:defRPr/>
                  </a:pPr>
                  <a:r>
                    <a:rPr lang="zh-CN" altLang="en-US" sz="1600" b="1" dirty="0">
                      <a:solidFill>
                        <a:schemeClr val="accent5">
                          <a:lumMod val="50000"/>
                        </a:schemeClr>
                      </a:solidFill>
                      <a:latin typeface="+mn-ea"/>
                      <a:ea typeface="+mn-ea"/>
                    </a:rPr>
                    <a:t>故障管理</a:t>
                  </a:r>
                </a:p>
              </p:txBody>
            </p:sp>
          </p:grpSp>
          <p:sp>
            <p:nvSpPr>
              <p:cNvPr id="90" name="矩形 89"/>
              <p:cNvSpPr/>
              <p:nvPr/>
            </p:nvSpPr>
            <p:spPr>
              <a:xfrm>
                <a:off x="6980348" y="3806568"/>
                <a:ext cx="863567" cy="2238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anchor="ctr"/>
              <a:lstStyle>
                <a:lvl1pPr defTabSz="6477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6477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6477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6477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6477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477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477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477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477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000">
                    <a:solidFill>
                      <a:srgbClr val="17375E"/>
                    </a:solidFill>
                    <a:latin typeface="宋体" panose="02010600030101010101" pitchFamily="2" charset="-122"/>
                  </a:rPr>
                  <a:t>故障诊断</a:t>
                </a:r>
              </a:p>
            </p:txBody>
          </p:sp>
          <p:sp>
            <p:nvSpPr>
              <p:cNvPr id="91" name="矩形 90"/>
              <p:cNvSpPr/>
              <p:nvPr/>
            </p:nvSpPr>
            <p:spPr>
              <a:xfrm>
                <a:off x="6980348" y="4182817"/>
                <a:ext cx="861980" cy="22384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anchor="ctr"/>
              <a:lstStyle>
                <a:lvl1pPr defTabSz="6477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6477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6477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6477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6477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477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477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477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477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000">
                    <a:solidFill>
                      <a:srgbClr val="17375E"/>
                    </a:solidFill>
                    <a:latin typeface="宋体" panose="02010600030101010101" pitchFamily="2" charset="-122"/>
                  </a:rPr>
                  <a:t>在线解答</a:t>
                </a:r>
              </a:p>
            </p:txBody>
          </p:sp>
        </p:grpSp>
        <p:sp>
          <p:nvSpPr>
            <p:cNvPr id="56" name="圆角矩形 55"/>
            <p:cNvSpPr/>
            <p:nvPr/>
          </p:nvSpPr>
          <p:spPr>
            <a:xfrm>
              <a:off x="4912066" y="1209339"/>
              <a:ext cx="1681099" cy="3943468"/>
            </a:xfrm>
            <a:prstGeom prst="roundRect">
              <a:avLst>
                <a:gd name="adj" fmla="val 5374"/>
              </a:avLst>
            </a:prstGeom>
            <a:solidFill>
              <a:schemeClr val="bg2">
                <a:lumMod val="85000"/>
              </a:schemeClr>
            </a:solidFill>
            <a:ln w="9525" cap="flat" cmpd="sng" algn="ctr">
              <a:solidFill>
                <a:srgbClr val="C5C5C5"/>
              </a:solidFill>
              <a:prstDash val="solid"/>
            </a:ln>
            <a:effectLst/>
          </p:spPr>
          <p:txBody>
            <a:bodyPr anchor="ctr"/>
            <a:lstStyle/>
            <a:p>
              <a:pPr defTabSz="64801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600" kern="0" dirty="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  <p:sp>
          <p:nvSpPr>
            <p:cNvPr id="57" name="圆角矩形 56"/>
            <p:cNvSpPr/>
            <p:nvPr/>
          </p:nvSpPr>
          <p:spPr>
            <a:xfrm>
              <a:off x="5097797" y="1450647"/>
              <a:ext cx="1225503" cy="1652637"/>
            </a:xfrm>
            <a:prstGeom prst="roundRect">
              <a:avLst>
                <a:gd name="adj" fmla="val 9319"/>
              </a:avLst>
            </a:prstGeom>
            <a:solidFill>
              <a:schemeClr val="tx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4801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5246559" y="1830071"/>
              <a:ext cx="983442" cy="22225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000">
                  <a:solidFill>
                    <a:schemeClr val="bg1"/>
                  </a:solidFill>
                  <a:latin typeface="宋体" panose="02010600030101010101" pitchFamily="2" charset="-122"/>
                </a:rPr>
                <a:t>车辆档案</a:t>
              </a:r>
            </a:p>
          </p:txBody>
        </p:sp>
        <p:sp>
          <p:nvSpPr>
            <p:cNvPr id="59" name="矩形 58"/>
            <p:cNvSpPr/>
            <p:nvPr/>
          </p:nvSpPr>
          <p:spPr>
            <a:xfrm>
              <a:off x="5250328" y="2634136"/>
              <a:ext cx="983442" cy="21273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000">
                  <a:solidFill>
                    <a:schemeClr val="bg1"/>
                  </a:solidFill>
                  <a:latin typeface="宋体" panose="02010600030101010101" pitchFamily="2" charset="-122"/>
                </a:rPr>
                <a:t>知识库</a:t>
              </a:r>
              <a:endParaRPr lang="en-US" altLang="zh-CN" sz="1000">
                <a:solidFill>
                  <a:schemeClr val="bg1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5260894" y="2199941"/>
              <a:ext cx="983442" cy="27147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000">
                  <a:solidFill>
                    <a:schemeClr val="bg1"/>
                  </a:solidFill>
                  <a:latin typeface="宋体" panose="02010600030101010101" pitchFamily="2" charset="-122"/>
                </a:rPr>
                <a:t>故障预警规则</a:t>
              </a:r>
            </a:p>
          </p:txBody>
        </p:sp>
        <p:sp>
          <p:nvSpPr>
            <p:cNvPr id="11323" name="文本框 60"/>
            <p:cNvSpPr txBox="1">
              <a:spLocks noChangeArrowheads="1"/>
            </p:cNvSpPr>
            <p:nvPr/>
          </p:nvSpPr>
          <p:spPr bwMode="auto">
            <a:xfrm>
              <a:off x="4929528" y="1179177"/>
              <a:ext cx="1679511" cy="338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8636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8636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863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863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863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000000"/>
                  </a:solidFill>
                  <a:latin typeface="宋体" panose="02010600030101010101" pitchFamily="2" charset="-122"/>
                </a:rPr>
                <a:t>运营方</a:t>
              </a:r>
            </a:p>
          </p:txBody>
        </p:sp>
        <p:sp>
          <p:nvSpPr>
            <p:cNvPr id="11324" name="文本框 61"/>
            <p:cNvSpPr txBox="1">
              <a:spLocks noChangeArrowheads="1"/>
            </p:cNvSpPr>
            <p:nvPr/>
          </p:nvSpPr>
          <p:spPr bwMode="auto">
            <a:xfrm>
              <a:off x="5094622" y="1496686"/>
              <a:ext cx="1228678" cy="338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8636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8636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863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863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863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b="1">
                  <a:solidFill>
                    <a:srgbClr val="984807"/>
                  </a:solidFill>
                  <a:latin typeface="宋体" panose="02010600030101010101" pitchFamily="2" charset="-122"/>
                </a:rPr>
                <a:t>基础管理</a:t>
              </a:r>
            </a:p>
          </p:txBody>
        </p:sp>
        <p:sp>
          <p:nvSpPr>
            <p:cNvPr id="63" name="圆角矩形 62"/>
            <p:cNvSpPr/>
            <p:nvPr/>
          </p:nvSpPr>
          <p:spPr>
            <a:xfrm>
              <a:off x="5100972" y="3350942"/>
              <a:ext cx="1262014" cy="1716138"/>
            </a:xfrm>
            <a:prstGeom prst="roundRect">
              <a:avLst>
                <a:gd name="adj" fmla="val 11124"/>
              </a:avLst>
            </a:prstGeom>
            <a:solidFill>
              <a:schemeClr val="tx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4801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11326" name="文本框 63"/>
            <p:cNvSpPr txBox="1">
              <a:spLocks noChangeArrowheads="1"/>
            </p:cNvSpPr>
            <p:nvPr/>
          </p:nvSpPr>
          <p:spPr bwMode="auto">
            <a:xfrm>
              <a:off x="5094622" y="3425556"/>
              <a:ext cx="1271538" cy="338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8636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8636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863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863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863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b="1">
                  <a:solidFill>
                    <a:srgbClr val="215968"/>
                  </a:solidFill>
                  <a:latin typeface="宋体" panose="02010600030101010101" pitchFamily="2" charset="-122"/>
                </a:rPr>
                <a:t>供应方管理</a:t>
              </a:r>
            </a:p>
          </p:txBody>
        </p:sp>
        <p:sp>
          <p:nvSpPr>
            <p:cNvPr id="65" name="矩形 64"/>
            <p:cNvSpPr/>
            <p:nvPr/>
          </p:nvSpPr>
          <p:spPr>
            <a:xfrm>
              <a:off x="5246559" y="3831969"/>
              <a:ext cx="983442" cy="22384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000">
                  <a:solidFill>
                    <a:schemeClr val="bg1"/>
                  </a:solidFill>
                  <a:latin typeface="宋体" panose="02010600030101010101" pitchFamily="2" charset="-122"/>
                </a:rPr>
                <a:t>供应方招募</a:t>
              </a:r>
            </a:p>
          </p:txBody>
        </p:sp>
        <p:sp>
          <p:nvSpPr>
            <p:cNvPr id="66" name="矩形 65"/>
            <p:cNvSpPr/>
            <p:nvPr/>
          </p:nvSpPr>
          <p:spPr>
            <a:xfrm>
              <a:off x="5246559" y="4208217"/>
              <a:ext cx="981634" cy="26035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000">
                  <a:solidFill>
                    <a:schemeClr val="bg1"/>
                  </a:solidFill>
                  <a:latin typeface="宋体" panose="02010600030101010101" pitchFamily="2" charset="-122"/>
                </a:rPr>
                <a:t>供应方</a:t>
              </a:r>
              <a:endParaRPr lang="en-US" altLang="zh-CN" sz="1000">
                <a:solidFill>
                  <a:schemeClr val="bg1"/>
                </a:solidFill>
                <a:latin typeface="宋体" panose="02010600030101010101" pitchFamily="2" charset="-122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000">
                  <a:solidFill>
                    <a:schemeClr val="bg1"/>
                  </a:solidFill>
                  <a:latin typeface="宋体" panose="02010600030101010101" pitchFamily="2" charset="-122"/>
                </a:rPr>
                <a:t>分类分级</a:t>
              </a:r>
            </a:p>
          </p:txBody>
        </p:sp>
        <p:sp>
          <p:nvSpPr>
            <p:cNvPr id="67" name="矩形 66"/>
            <p:cNvSpPr/>
            <p:nvPr/>
          </p:nvSpPr>
          <p:spPr>
            <a:xfrm>
              <a:off x="5246559" y="4627330"/>
              <a:ext cx="981634" cy="22384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000">
                  <a:solidFill>
                    <a:schemeClr val="bg1"/>
                  </a:solidFill>
                  <a:latin typeface="宋体" panose="02010600030101010101" pitchFamily="2" charset="-122"/>
                </a:rPr>
                <a:t>供应方评价</a:t>
              </a:r>
            </a:p>
          </p:txBody>
        </p:sp>
        <p:sp>
          <p:nvSpPr>
            <p:cNvPr id="68" name="矩形 67"/>
            <p:cNvSpPr/>
            <p:nvPr/>
          </p:nvSpPr>
          <p:spPr>
            <a:xfrm>
              <a:off x="10204588" y="3620825"/>
              <a:ext cx="984212" cy="26670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000">
                  <a:solidFill>
                    <a:srgbClr val="FFFFFF"/>
                  </a:solidFill>
                  <a:latin typeface="宋体" panose="02010600030101010101" pitchFamily="2" charset="-122"/>
                </a:rPr>
                <a:t>服务产品</a:t>
              </a:r>
            </a:p>
          </p:txBody>
        </p:sp>
        <p:sp>
          <p:nvSpPr>
            <p:cNvPr id="11331" name="矩形 68"/>
            <p:cNvSpPr>
              <a:spLocks noChangeArrowheads="1"/>
            </p:cNvSpPr>
            <p:nvPr/>
          </p:nvSpPr>
          <p:spPr bwMode="auto">
            <a:xfrm>
              <a:off x="10191889" y="4124077"/>
              <a:ext cx="982625" cy="26829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000">
                  <a:solidFill>
                    <a:srgbClr val="FFFFFF"/>
                  </a:solidFill>
                  <a:latin typeface="宋体" panose="02010600030101010101" pitchFamily="2" charset="-122"/>
                </a:rPr>
                <a:t>物资目录</a:t>
              </a:r>
            </a:p>
          </p:txBody>
        </p:sp>
        <p:sp>
          <p:nvSpPr>
            <p:cNvPr id="11332" name="矩形 69"/>
            <p:cNvSpPr>
              <a:spLocks noChangeArrowheads="1"/>
            </p:cNvSpPr>
            <p:nvPr/>
          </p:nvSpPr>
          <p:spPr bwMode="auto">
            <a:xfrm>
              <a:off x="10191889" y="4608279"/>
              <a:ext cx="982625" cy="26829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000">
                  <a:solidFill>
                    <a:srgbClr val="FFFFFF"/>
                  </a:solidFill>
                  <a:latin typeface="宋体" panose="02010600030101010101" pitchFamily="2" charset="-122"/>
                </a:rPr>
                <a:t>组织机构</a:t>
              </a:r>
            </a:p>
          </p:txBody>
        </p:sp>
        <p:sp>
          <p:nvSpPr>
            <p:cNvPr id="71" name="左右箭头 70"/>
            <p:cNvSpPr/>
            <p:nvPr/>
          </p:nvSpPr>
          <p:spPr>
            <a:xfrm>
              <a:off x="9752169" y="4103439"/>
              <a:ext cx="414321" cy="287346"/>
            </a:xfrm>
            <a:prstGeom prst="leftRightArrow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4017" eaLnBrk="1" hangingPunct="1">
                <a:defRPr/>
              </a:pPr>
              <a:endParaRPr lang="zh-CN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72" name="圆角矩形 71"/>
            <p:cNvSpPr/>
            <p:nvPr/>
          </p:nvSpPr>
          <p:spPr>
            <a:xfrm>
              <a:off x="230708" y="791815"/>
              <a:ext cx="1198516" cy="4376868"/>
            </a:xfrm>
            <a:prstGeom prst="roundRect">
              <a:avLst>
                <a:gd name="adj" fmla="val 9159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defTabSz="64801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600" kern="0" dirty="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362465" y="1460172"/>
              <a:ext cx="982625" cy="26829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000">
                  <a:solidFill>
                    <a:srgbClr val="FFFFFF"/>
                  </a:solidFill>
                  <a:latin typeface="宋体" panose="02010600030101010101" pitchFamily="2" charset="-122"/>
                </a:rPr>
                <a:t>充电数据</a:t>
              </a:r>
            </a:p>
          </p:txBody>
        </p:sp>
        <p:sp>
          <p:nvSpPr>
            <p:cNvPr id="74" name="矩形 73"/>
            <p:cNvSpPr/>
            <p:nvPr/>
          </p:nvSpPr>
          <p:spPr>
            <a:xfrm>
              <a:off x="362465" y="2176156"/>
              <a:ext cx="982625" cy="26829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000">
                  <a:solidFill>
                    <a:srgbClr val="FFFFFF"/>
                  </a:solidFill>
                  <a:latin typeface="宋体" panose="02010600030101010101" pitchFamily="2" charset="-122"/>
                </a:rPr>
                <a:t>车辆故障数据</a:t>
              </a:r>
            </a:p>
          </p:txBody>
        </p:sp>
        <p:sp>
          <p:nvSpPr>
            <p:cNvPr id="75" name="矩形 74"/>
            <p:cNvSpPr/>
            <p:nvPr/>
          </p:nvSpPr>
          <p:spPr>
            <a:xfrm>
              <a:off x="362465" y="1818958"/>
              <a:ext cx="982625" cy="26670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000">
                  <a:solidFill>
                    <a:srgbClr val="FFFFFF"/>
                  </a:solidFill>
                  <a:latin typeface="宋体" panose="02010600030101010101" pitchFamily="2" charset="-122"/>
                </a:rPr>
                <a:t>车辆行驶数据</a:t>
              </a:r>
            </a:p>
          </p:txBody>
        </p:sp>
        <p:sp>
          <p:nvSpPr>
            <p:cNvPr id="11338" name="文本框 75"/>
            <p:cNvSpPr txBox="1">
              <a:spLocks noChangeArrowheads="1"/>
            </p:cNvSpPr>
            <p:nvPr/>
          </p:nvSpPr>
          <p:spPr bwMode="auto">
            <a:xfrm>
              <a:off x="216421" y="936281"/>
              <a:ext cx="1238203" cy="338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8636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8636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863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863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863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000000"/>
                  </a:solidFill>
                  <a:latin typeface="宋体" panose="02010600030101010101" pitchFamily="2" charset="-122"/>
                </a:rPr>
                <a:t>业务大数据</a:t>
              </a:r>
            </a:p>
          </p:txBody>
        </p:sp>
        <p:sp>
          <p:nvSpPr>
            <p:cNvPr id="77" name="矩形 76"/>
            <p:cNvSpPr/>
            <p:nvPr/>
          </p:nvSpPr>
          <p:spPr>
            <a:xfrm>
              <a:off x="362465" y="2534942"/>
              <a:ext cx="982625" cy="26829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000">
                  <a:solidFill>
                    <a:srgbClr val="FFFFFF"/>
                  </a:solidFill>
                  <a:latin typeface="宋体" panose="02010600030101010101" pitchFamily="2" charset="-122"/>
                </a:rPr>
                <a:t>车辆维修数据</a:t>
              </a:r>
            </a:p>
          </p:txBody>
        </p:sp>
        <p:sp>
          <p:nvSpPr>
            <p:cNvPr id="78" name="矩形 77"/>
            <p:cNvSpPr/>
            <p:nvPr/>
          </p:nvSpPr>
          <p:spPr>
            <a:xfrm>
              <a:off x="362465" y="2893728"/>
              <a:ext cx="982625" cy="26829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000">
                  <a:solidFill>
                    <a:srgbClr val="FFFFFF"/>
                  </a:solidFill>
                  <a:latin typeface="宋体" panose="02010600030101010101" pitchFamily="2" charset="-122"/>
                </a:rPr>
                <a:t>专家知识库</a:t>
              </a:r>
            </a:p>
          </p:txBody>
        </p:sp>
        <p:sp>
          <p:nvSpPr>
            <p:cNvPr id="79" name="矩形 78"/>
            <p:cNvSpPr/>
            <p:nvPr/>
          </p:nvSpPr>
          <p:spPr>
            <a:xfrm>
              <a:off x="362465" y="3252514"/>
              <a:ext cx="982625" cy="26670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4801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50" kern="0" dirty="0">
                  <a:solidFill>
                    <a:prstClr val="white"/>
                  </a:solidFill>
                  <a:latin typeface="+mn-ea"/>
                  <a:ea typeface="+mn-ea"/>
                </a:rPr>
                <a:t>……</a:t>
              </a:r>
              <a:endParaRPr lang="zh-CN" altLang="en-US" sz="1050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360878" y="4073275"/>
              <a:ext cx="984212" cy="268296"/>
            </a:xfrm>
            <a:prstGeom prst="rect">
              <a:avLst/>
            </a:prstGeom>
            <a:solidFill>
              <a:schemeClr val="accent4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000">
                  <a:solidFill>
                    <a:srgbClr val="FFFFFF"/>
                  </a:solidFill>
                  <a:latin typeface="宋体" panose="02010600030101010101" pitchFamily="2" charset="-122"/>
                </a:rPr>
                <a:t>地图</a:t>
              </a:r>
            </a:p>
          </p:txBody>
        </p:sp>
        <p:sp>
          <p:nvSpPr>
            <p:cNvPr id="11343" name="文本框 80"/>
            <p:cNvSpPr txBox="1">
              <a:spLocks noChangeArrowheads="1"/>
            </p:cNvSpPr>
            <p:nvPr/>
          </p:nvSpPr>
          <p:spPr bwMode="auto">
            <a:xfrm>
              <a:off x="238645" y="3671626"/>
              <a:ext cx="1204867" cy="339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8636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8636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863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863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863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000000"/>
                  </a:solidFill>
                  <a:latin typeface="宋体" panose="02010600030101010101" pitchFamily="2" charset="-122"/>
                </a:rPr>
                <a:t>环境大数据</a:t>
              </a:r>
            </a:p>
          </p:txBody>
        </p:sp>
        <p:sp>
          <p:nvSpPr>
            <p:cNvPr id="82" name="圆角矩形 81"/>
            <p:cNvSpPr/>
            <p:nvPr/>
          </p:nvSpPr>
          <p:spPr>
            <a:xfrm>
              <a:off x="1481611" y="791815"/>
              <a:ext cx="8542010" cy="36989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rgbClr val="C5C5C5"/>
              </a:solidFill>
              <a:prstDash val="solid"/>
            </a:ln>
            <a:effectLst/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000000"/>
                  </a:solidFill>
                  <a:latin typeface="宋体" panose="02010600030101010101" pitchFamily="2" charset="-122"/>
                </a:rPr>
                <a:t>云服务平台（</a:t>
              </a:r>
              <a:r>
                <a:rPr lang="en-US" altLang="zh-CN" sz="1600">
                  <a:solidFill>
                    <a:srgbClr val="000000"/>
                  </a:solidFill>
                  <a:latin typeface="宋体" panose="02010600030101010101" pitchFamily="2" charset="-122"/>
                </a:rPr>
                <a:t>APP</a:t>
              </a:r>
              <a:r>
                <a:rPr lang="zh-CN" altLang="en-US" sz="1600">
                  <a:solidFill>
                    <a:srgbClr val="000000"/>
                  </a:solidFill>
                  <a:latin typeface="宋体" panose="02010600030101010101" pitchFamily="2" charset="-122"/>
                </a:rPr>
                <a:t>、门户）</a:t>
              </a:r>
              <a:endParaRPr lang="en-US" altLang="zh-CN" sz="1600">
                <a:solidFill>
                  <a:srgbClr val="000000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11345" name="文本框 82"/>
            <p:cNvSpPr txBox="1">
              <a:spLocks noChangeArrowheads="1"/>
            </p:cNvSpPr>
            <p:nvPr/>
          </p:nvSpPr>
          <p:spPr bwMode="auto">
            <a:xfrm>
              <a:off x="1486372" y="5267111"/>
              <a:ext cx="1006436" cy="338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8636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8636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863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863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863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863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solidFill>
                    <a:srgbClr val="000000"/>
                  </a:solidFill>
                  <a:latin typeface="宋体" panose="02010600030101010101" pitchFamily="2" charset="-122"/>
                </a:rPr>
                <a:t>运营平台</a:t>
              </a:r>
            </a:p>
          </p:txBody>
        </p:sp>
        <p:sp>
          <p:nvSpPr>
            <p:cNvPr id="84" name="左右箭头 83"/>
            <p:cNvSpPr/>
            <p:nvPr/>
          </p:nvSpPr>
          <p:spPr>
            <a:xfrm>
              <a:off x="9742644" y="2160281"/>
              <a:ext cx="414321" cy="285759"/>
            </a:xfrm>
            <a:prstGeom prst="leftRightArrow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4017" eaLnBrk="1" hangingPunct="1">
                <a:defRPr/>
              </a:pPr>
              <a:endParaRPr lang="zh-CN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85" name="左右箭头 84"/>
            <p:cNvSpPr/>
            <p:nvPr/>
          </p:nvSpPr>
          <p:spPr>
            <a:xfrm>
              <a:off x="1411763" y="2087254"/>
              <a:ext cx="414321" cy="287346"/>
            </a:xfrm>
            <a:prstGeom prst="leftRightArrow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4017" eaLnBrk="1" hangingPunct="1">
                <a:defRPr/>
              </a:pPr>
              <a:endParaRPr lang="zh-CN" altLang="en-US" sz="14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360878" y="4413010"/>
              <a:ext cx="984212" cy="266708"/>
            </a:xfrm>
            <a:prstGeom prst="rect">
              <a:avLst/>
            </a:prstGeom>
            <a:solidFill>
              <a:schemeClr val="accent4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4801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50" kern="0" dirty="0">
                  <a:solidFill>
                    <a:prstClr val="white"/>
                  </a:solidFill>
                  <a:latin typeface="+mn-ea"/>
                  <a:ea typeface="+mn-ea"/>
                </a:rPr>
                <a:t>……</a:t>
              </a:r>
              <a:endParaRPr lang="zh-CN" altLang="en-US" sz="1050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87" name="右箭头 86"/>
            <p:cNvSpPr/>
            <p:nvPr/>
          </p:nvSpPr>
          <p:spPr>
            <a:xfrm>
              <a:off x="1426050" y="4058988"/>
              <a:ext cx="320663" cy="300046"/>
            </a:xfrm>
            <a:prstGeom prst="rightArrow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4017" eaLnBrk="1" hangingPunct="1">
                <a:defRPr/>
              </a:pPr>
              <a:endParaRPr lang="zh-CN" altLang="en-US" sz="140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>
              <a:off x="2080075" y="4752746"/>
              <a:ext cx="861980" cy="2238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>
              <a:lvl1pPr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477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477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477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477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000">
                  <a:solidFill>
                    <a:schemeClr val="tx2"/>
                  </a:solidFill>
                  <a:latin typeface="宋体" panose="02010600030101010101" pitchFamily="2" charset="-122"/>
                </a:rPr>
                <a:t>维修评价</a:t>
              </a:r>
            </a:p>
          </p:txBody>
        </p:sp>
      </p:grpSp>
      <p:sp>
        <p:nvSpPr>
          <p:cNvPr id="94" name="矩形 2">
            <a:extLst>
              <a:ext uri="{FF2B5EF4-FFF2-40B4-BE49-F238E27FC236}">
                <a16:creationId xmlns:a16="http://schemas.microsoft.com/office/drawing/2014/main" id="{7713FD45-9BC0-4A8B-9C54-B394CAF5801A}"/>
              </a:ext>
            </a:extLst>
          </p:cNvPr>
          <p:cNvSpPr/>
          <p:nvPr/>
        </p:nvSpPr>
        <p:spPr>
          <a:xfrm>
            <a:off x="522288" y="215900"/>
            <a:ext cx="233910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大数据修车远景</a:t>
            </a:r>
            <a:endParaRPr lang="en-US" altLang="zh-CN" sz="2400" dirty="0">
              <a:solidFill>
                <a:schemeClr val="tx2">
                  <a:lumMod val="60000"/>
                  <a:lumOff val="4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3777521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DA9132-1425-4A61-9566-944545FCC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3" y="34925"/>
            <a:ext cx="10585450" cy="619125"/>
          </a:xfrm>
        </p:spPr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61" name="标题 12">
            <a:extLst>
              <a:ext uri="{FF2B5EF4-FFF2-40B4-BE49-F238E27FC236}">
                <a16:creationId xmlns:a16="http://schemas.microsoft.com/office/drawing/2014/main" id="{782B6ED6-35E0-4E90-A406-8F1C572DC996}"/>
              </a:ext>
            </a:extLst>
          </p:cNvPr>
          <p:cNvSpPr txBox="1">
            <a:spLocks/>
          </p:cNvSpPr>
          <p:nvPr/>
        </p:nvSpPr>
        <p:spPr bwMode="auto">
          <a:xfrm>
            <a:off x="360363" y="34925"/>
            <a:ext cx="30575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46" b="1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3200" b="0" dirty="0">
                <a:solidFill>
                  <a:srgbClr val="11A4C3"/>
                </a:solidFill>
                <a:cs typeface="+mn-ea"/>
                <a:sym typeface="+mn-lt"/>
              </a:rPr>
              <a:t>大数据体系架构</a:t>
            </a:r>
            <a:endParaRPr lang="zh-CN" altLang="en-US" sz="3200" b="0" dirty="0">
              <a:solidFill>
                <a:srgbClr val="2FA2A4"/>
              </a:solidFill>
              <a:cs typeface="+mn-ea"/>
              <a:sym typeface="+mn-lt"/>
            </a:endParaRPr>
          </a:p>
        </p:txBody>
      </p:sp>
      <p:sp>
        <p:nvSpPr>
          <p:cNvPr id="5" name="Rounded Rectangle 56">
            <a:extLst>
              <a:ext uri="{FF2B5EF4-FFF2-40B4-BE49-F238E27FC236}">
                <a16:creationId xmlns:a16="http://schemas.microsoft.com/office/drawing/2014/main" id="{B41E6D29-E54E-45C3-B688-625EE2DF9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5288" y="1079500"/>
            <a:ext cx="881062" cy="4421188"/>
          </a:xfrm>
          <a:prstGeom prst="roundRect">
            <a:avLst>
              <a:gd name="adj" fmla="val 2588"/>
            </a:avLst>
          </a:prstGeom>
          <a:solidFill>
            <a:srgbClr val="0070C0"/>
          </a:solidFill>
          <a:ln>
            <a:noFill/>
          </a:ln>
          <a:extLst/>
        </p:spPr>
        <p:txBody>
          <a:bodyPr vert="eaVert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kumimoji="1" lang="en-US" altLang="zh-CN" sz="1100" b="1" dirty="0" err="1">
                <a:solidFill>
                  <a:schemeClr val="tx1"/>
                </a:solidFill>
                <a:latin typeface="+mn-ea"/>
                <a:ea typeface="+mn-ea"/>
                <a:sym typeface="Kozuka Gothic Pr6N R"/>
              </a:rPr>
              <a:t>Teld</a:t>
            </a:r>
            <a:r>
              <a:rPr kumimoji="1" lang="en-US" altLang="zh-CN" sz="1100" b="1" dirty="0">
                <a:solidFill>
                  <a:schemeClr val="tx1"/>
                </a:solidFill>
                <a:latin typeface="+mn-ea"/>
                <a:ea typeface="+mn-ea"/>
                <a:sym typeface="Kozuka Gothic Pr6N R"/>
              </a:rPr>
              <a:t> cluster Manager</a:t>
            </a:r>
          </a:p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kumimoji="1" lang="zh-CN" altLang="en-US" sz="1100" b="1" dirty="0">
                <a:solidFill>
                  <a:schemeClr val="tx1"/>
                </a:solidFill>
                <a:latin typeface="+mn-ea"/>
                <a:ea typeface="+mn-ea"/>
                <a:sym typeface="Kozuka Gothic Pr6N R"/>
              </a:rPr>
              <a:t>安装、监控、运维、管理</a:t>
            </a:r>
            <a:endParaRPr kumimoji="1" lang="en-US" altLang="zh-CN" sz="1100" b="1" dirty="0">
              <a:solidFill>
                <a:schemeClr val="tx1"/>
              </a:solidFill>
              <a:latin typeface="+mn-ea"/>
              <a:ea typeface="+mn-ea"/>
              <a:sym typeface="Kozuka Gothic Pr6N R"/>
            </a:endParaRPr>
          </a:p>
        </p:txBody>
      </p:sp>
      <p:sp>
        <p:nvSpPr>
          <p:cNvPr id="6" name="Rounded Rectangle 54">
            <a:extLst>
              <a:ext uri="{FF2B5EF4-FFF2-40B4-BE49-F238E27FC236}">
                <a16:creationId xmlns:a16="http://schemas.microsoft.com/office/drawing/2014/main" id="{938F9B75-5F04-45E2-B5B5-953BF0603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338" y="5605463"/>
            <a:ext cx="11276012" cy="487362"/>
          </a:xfrm>
          <a:prstGeom prst="roundRect">
            <a:avLst>
              <a:gd name="adj" fmla="val 1537"/>
            </a:avLst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rgbClr val="0070C0"/>
            </a:solidFill>
            <a:round/>
            <a:headEnd/>
            <a:tailEnd/>
          </a:ln>
          <a:extLst/>
        </p:spPr>
        <p:txBody>
          <a:bodyPr wrap="none" lIns="0" rIns="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kumimoji="1" lang="zh-CN" altLang="en-US" sz="1100" dirty="0">
                <a:latin typeface="+mn-ea"/>
                <a:ea typeface="+mn-ea"/>
                <a:sym typeface="黑体" panose="02010609060101010101" pitchFamily="49" charset="-122"/>
              </a:rPr>
              <a:t>    计算、内存、存储、网络资源管理层</a:t>
            </a:r>
            <a:endParaRPr kumimoji="1" lang="en-US" altLang="zh-CN" sz="1100" dirty="0">
              <a:latin typeface="+mn-ea"/>
              <a:ea typeface="+mn-ea"/>
              <a:sym typeface="黑体" panose="02010609060101010101" pitchFamily="49" charset="-122"/>
            </a:endParaRPr>
          </a:p>
        </p:txBody>
      </p:sp>
      <p:pic>
        <p:nvPicPr>
          <p:cNvPr id="20486" name="图片 20">
            <a:extLst>
              <a:ext uri="{FF2B5EF4-FFF2-40B4-BE49-F238E27FC236}">
                <a16:creationId xmlns:a16="http://schemas.microsoft.com/office/drawing/2014/main" id="{A70A9502-EF7F-42B8-928A-5AC42BC20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850" y="5657850"/>
            <a:ext cx="123031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90">
            <a:extLst>
              <a:ext uri="{FF2B5EF4-FFF2-40B4-BE49-F238E27FC236}">
                <a16:creationId xmlns:a16="http://schemas.microsoft.com/office/drawing/2014/main" id="{063BDD17-7163-4A49-9271-87C87007B200}"/>
              </a:ext>
            </a:extLst>
          </p:cNvPr>
          <p:cNvSpPr/>
          <p:nvPr/>
        </p:nvSpPr>
        <p:spPr bwMode="auto">
          <a:xfrm>
            <a:off x="8534400" y="1403350"/>
            <a:ext cx="1670050" cy="485775"/>
          </a:xfrm>
          <a:prstGeom prst="rect">
            <a:avLst/>
          </a:prstGeom>
          <a:solidFill>
            <a:srgbClr val="00B050"/>
          </a:solidFill>
          <a:ln>
            <a:noFill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21866" tIns="0" rIns="121866" bIns="0"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kumimoji="1" lang="zh-CN" altLang="en-US" sz="1100" b="1" dirty="0">
                <a:solidFill>
                  <a:schemeClr val="bg1"/>
                </a:solidFill>
                <a:latin typeface="+mn-ea"/>
              </a:rPr>
              <a:t>可视化平台</a:t>
            </a:r>
          </a:p>
        </p:txBody>
      </p:sp>
      <p:grpSp>
        <p:nvGrpSpPr>
          <p:cNvPr id="20488" name="Group 6">
            <a:extLst>
              <a:ext uri="{FF2B5EF4-FFF2-40B4-BE49-F238E27FC236}">
                <a16:creationId xmlns:a16="http://schemas.microsoft.com/office/drawing/2014/main" id="{566606AF-E155-4ACB-85D1-2CD4A5A43C62}"/>
              </a:ext>
            </a:extLst>
          </p:cNvPr>
          <p:cNvGrpSpPr>
            <a:grpSpLocks/>
          </p:cNvGrpSpPr>
          <p:nvPr/>
        </p:nvGrpSpPr>
        <p:grpSpPr bwMode="auto">
          <a:xfrm>
            <a:off x="160338" y="2047875"/>
            <a:ext cx="10255250" cy="925513"/>
            <a:chOff x="241893" y="2290968"/>
            <a:chExt cx="10389575" cy="925570"/>
          </a:xfrm>
        </p:grpSpPr>
        <p:sp>
          <p:nvSpPr>
            <p:cNvPr id="10" name="矩形: 圆角 49">
              <a:extLst>
                <a:ext uri="{FF2B5EF4-FFF2-40B4-BE49-F238E27FC236}">
                  <a16:creationId xmlns:a16="http://schemas.microsoft.com/office/drawing/2014/main" id="{A502A849-CD2B-40D1-9C42-B38718F44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893" y="2290968"/>
              <a:ext cx="10389575" cy="925570"/>
            </a:xfrm>
            <a:prstGeom prst="roundRect">
              <a:avLst>
                <a:gd name="adj" fmla="val 9551"/>
              </a:avLst>
            </a:prstGeom>
            <a:noFill/>
            <a:ln w="9525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rIns="0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endParaRPr kumimoji="1" lang="zh-CN" altLang="en-US" sz="110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11" name="文本框 87">
              <a:extLst>
                <a:ext uri="{FF2B5EF4-FFF2-40B4-BE49-F238E27FC236}">
                  <a16:creationId xmlns:a16="http://schemas.microsoft.com/office/drawing/2014/main" id="{923AFA2C-0BBB-4141-BCE0-EB40EE517A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110" y="2300494"/>
              <a:ext cx="10386358" cy="2619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100" dirty="0" err="1">
                  <a:latin typeface="+mn-ea"/>
                  <a:ea typeface="+mn-ea"/>
                </a:rPr>
                <a:t>Teld</a:t>
              </a:r>
              <a:r>
                <a:rPr lang="en-US" altLang="zh-CN" sz="1100" dirty="0">
                  <a:latin typeface="+mn-ea"/>
                  <a:ea typeface="+mn-ea"/>
                </a:rPr>
                <a:t> BDP Studio</a:t>
              </a:r>
              <a:endParaRPr lang="zh-CN" altLang="en-US" sz="1100" dirty="0">
                <a:latin typeface="+mn-ea"/>
                <a:ea typeface="+mn-ea"/>
              </a:endParaRPr>
            </a:p>
          </p:txBody>
        </p:sp>
        <p:grpSp>
          <p:nvGrpSpPr>
            <p:cNvPr id="20549" name="Group 9">
              <a:extLst>
                <a:ext uri="{FF2B5EF4-FFF2-40B4-BE49-F238E27FC236}">
                  <a16:creationId xmlns:a16="http://schemas.microsoft.com/office/drawing/2014/main" id="{A44EDD3C-05AF-489A-B161-D3D49B6217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335" y="2602409"/>
              <a:ext cx="1269487" cy="498901"/>
              <a:chOff x="449335" y="2796088"/>
              <a:chExt cx="1269487" cy="498901"/>
            </a:xfrm>
          </p:grpSpPr>
          <p:sp>
            <p:nvSpPr>
              <p:cNvPr id="31" name="Rounded Rectangle 56">
                <a:extLst>
                  <a:ext uri="{FF2B5EF4-FFF2-40B4-BE49-F238E27FC236}">
                    <a16:creationId xmlns:a16="http://schemas.microsoft.com/office/drawing/2014/main" id="{AA5C2CCC-D181-45E4-9B57-2B54F63ECC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9362" y="2795816"/>
                <a:ext cx="1268944" cy="498506"/>
              </a:xfrm>
              <a:prstGeom prst="roundRect">
                <a:avLst>
                  <a:gd name="adj" fmla="val 6843"/>
                </a:avLst>
              </a:prstGeom>
              <a:solidFill>
                <a:srgbClr val="0070C0"/>
              </a:solidFill>
              <a:ln>
                <a:noFill/>
              </a:ln>
              <a:ex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0" rIns="0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>
                  <a:spcBef>
                    <a:spcPct val="0"/>
                  </a:spcBef>
                  <a:buFont typeface="Arial" panose="020B0604020202020204" pitchFamily="34" charset="0"/>
                  <a:buNone/>
                  <a:defRPr/>
                </a:pPr>
                <a:r>
                  <a:rPr lang="en-US" altLang="zh-CN" sz="1100" dirty="0">
                    <a:latin typeface="+mn-ea"/>
                    <a:ea typeface="+mn-ea"/>
                    <a:sym typeface="Kozuka Gothic Pr6N R"/>
                  </a:rPr>
                  <a:t>    </a:t>
                </a:r>
                <a:r>
                  <a:rPr lang="en-US" altLang="zh-CN" sz="1100" dirty="0" err="1">
                    <a:latin typeface="+mn-ea"/>
                    <a:ea typeface="+mn-ea"/>
                    <a:sym typeface="Kozuka Gothic Pr6N R"/>
                  </a:rPr>
                  <a:t>Hadoop</a:t>
                </a:r>
                <a:r>
                  <a:rPr lang="en-US" altLang="zh-CN" sz="1100" dirty="0">
                    <a:latin typeface="+mn-ea"/>
                    <a:ea typeface="+mn-ea"/>
                    <a:sym typeface="Kozuka Gothic Pr6N R"/>
                  </a:rPr>
                  <a:t> on </a:t>
                </a:r>
              </a:p>
              <a:p>
                <a:pPr>
                  <a:spcBef>
                    <a:spcPct val="0"/>
                  </a:spcBef>
                  <a:buFont typeface="Arial" panose="020B0604020202020204" pitchFamily="34" charset="0"/>
                  <a:buNone/>
                  <a:defRPr/>
                </a:pPr>
                <a:r>
                  <a:rPr lang="en-US" altLang="zh-CN" sz="1100" dirty="0">
                    <a:latin typeface="+mn-ea"/>
                    <a:ea typeface="+mn-ea"/>
                    <a:sym typeface="Kozuka Gothic Pr6N R"/>
                  </a:rPr>
                  <a:t>   SQL</a:t>
                </a:r>
                <a:r>
                  <a:rPr lang="zh-CN" altLang="en-US" sz="1100" dirty="0">
                    <a:latin typeface="+mn-ea"/>
                    <a:ea typeface="+mn-ea"/>
                    <a:sym typeface="Kozuka Gothic Pr6N R"/>
                  </a:rPr>
                  <a:t>开发工具</a:t>
                </a:r>
                <a:endParaRPr lang="en-US" altLang="zh-CN" sz="1100" dirty="0">
                  <a:latin typeface="+mn-ea"/>
                  <a:ea typeface="+mn-ea"/>
                  <a:sym typeface="Kozuka Gothic Pr6N R"/>
                </a:endParaRPr>
              </a:p>
            </p:txBody>
          </p:sp>
          <p:pic>
            <p:nvPicPr>
              <p:cNvPr id="20569" name="图片 8" descr="waterdrop">
                <a:extLst>
                  <a:ext uri="{FF2B5EF4-FFF2-40B4-BE49-F238E27FC236}">
                    <a16:creationId xmlns:a16="http://schemas.microsoft.com/office/drawing/2014/main" id="{C32460AE-0269-4E3B-8DED-74F9BA289F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6895" y="2970729"/>
                <a:ext cx="213335" cy="2133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0550" name="Group 10">
              <a:extLst>
                <a:ext uri="{FF2B5EF4-FFF2-40B4-BE49-F238E27FC236}">
                  <a16:creationId xmlns:a16="http://schemas.microsoft.com/office/drawing/2014/main" id="{7890F812-3854-49A4-A622-3ECC34C068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91977" y="2602409"/>
              <a:ext cx="1274963" cy="498901"/>
              <a:chOff x="1891977" y="2796088"/>
              <a:chExt cx="1274963" cy="498901"/>
            </a:xfrm>
          </p:grpSpPr>
          <p:sp>
            <p:nvSpPr>
              <p:cNvPr id="29" name="矩形: 圆角 51">
                <a:extLst>
                  <a:ext uri="{FF2B5EF4-FFF2-40B4-BE49-F238E27FC236}">
                    <a16:creationId xmlns:a16="http://schemas.microsoft.com/office/drawing/2014/main" id="{B4612A79-550F-49BB-9E92-BEEB68A29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2002" y="2795816"/>
                <a:ext cx="1275376" cy="498506"/>
              </a:xfrm>
              <a:prstGeom prst="roundRect">
                <a:avLst>
                  <a:gd name="adj" fmla="val 7208"/>
                </a:avLst>
              </a:prstGeom>
              <a:solidFill>
                <a:srgbClr val="0070C0"/>
              </a:solidFill>
              <a:ln>
                <a:noFill/>
              </a:ln>
              <a:ex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0" rIns="0" anchor="ctr"/>
              <a:lstStyle>
                <a:lvl1pPr marL="5715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>
                  <a:spcBef>
                    <a:spcPct val="0"/>
                  </a:spcBef>
                  <a:buFont typeface="Arial" panose="020B0604020202020204" pitchFamily="34" charset="0"/>
                  <a:buNone/>
                  <a:defRPr/>
                </a:pPr>
                <a:r>
                  <a:rPr lang="zh-CN" altLang="en-US" sz="1100" dirty="0">
                    <a:latin typeface="+mn-ea"/>
                    <a:ea typeface="+mn-ea"/>
                  </a:rPr>
                  <a:t> </a:t>
                </a:r>
                <a:r>
                  <a:rPr lang="en-US" altLang="zh-CN" sz="1100" dirty="0">
                    <a:latin typeface="+mn-ea"/>
                    <a:ea typeface="+mn-ea"/>
                  </a:rPr>
                  <a:t>ETL</a:t>
                </a:r>
              </a:p>
              <a:p>
                <a:pPr>
                  <a:spcBef>
                    <a:spcPct val="0"/>
                  </a:spcBef>
                  <a:buFont typeface="Arial" panose="020B0604020202020204" pitchFamily="34" charset="0"/>
                  <a:buNone/>
                  <a:defRPr/>
                </a:pPr>
                <a:r>
                  <a:rPr lang="zh-CN" altLang="en-US" sz="1100" dirty="0">
                    <a:latin typeface="+mn-ea"/>
                    <a:ea typeface="+mn-ea"/>
                  </a:rPr>
                  <a:t>清洗工具</a:t>
                </a:r>
                <a:endParaRPr lang="en-US" altLang="zh-CN" sz="1100" dirty="0">
                  <a:latin typeface="+mn-ea"/>
                  <a:ea typeface="+mn-ea"/>
                </a:endParaRPr>
              </a:p>
            </p:txBody>
          </p:sp>
          <p:pic>
            <p:nvPicPr>
              <p:cNvPr id="20567" name="图片 9" descr="transporter">
                <a:extLst>
                  <a:ext uri="{FF2B5EF4-FFF2-40B4-BE49-F238E27FC236}">
                    <a16:creationId xmlns:a16="http://schemas.microsoft.com/office/drawing/2014/main" id="{E8B81441-7024-4CFF-9B79-181BD4404C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74582" y="2970729"/>
                <a:ext cx="211655" cy="2150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0551" name="Group 11">
              <a:extLst>
                <a:ext uri="{FF2B5EF4-FFF2-40B4-BE49-F238E27FC236}">
                  <a16:creationId xmlns:a16="http://schemas.microsoft.com/office/drawing/2014/main" id="{07EA508D-9F27-42FB-8D81-8F56EBD6CF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2201" y="2602409"/>
              <a:ext cx="1269487" cy="498902"/>
              <a:chOff x="3352201" y="2796088"/>
              <a:chExt cx="1269487" cy="498902"/>
            </a:xfrm>
          </p:grpSpPr>
          <p:sp>
            <p:nvSpPr>
              <p:cNvPr id="27" name="矩形: 圆角 53">
                <a:extLst>
                  <a:ext uri="{FF2B5EF4-FFF2-40B4-BE49-F238E27FC236}">
                    <a16:creationId xmlns:a16="http://schemas.microsoft.com/office/drawing/2014/main" id="{57923C84-5A29-4556-9748-066EB704F3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2333" y="2795816"/>
                <a:ext cx="1268943" cy="498506"/>
              </a:xfrm>
              <a:prstGeom prst="roundRect">
                <a:avLst>
                  <a:gd name="adj" fmla="val 7208"/>
                </a:avLst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0" rIns="0" anchor="ctr"/>
              <a:lstStyle>
                <a:lvl1pPr marL="5715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 typeface="Arial" panose="020B0604020202020204" pitchFamily="34" charset="0"/>
                  <a:buNone/>
                  <a:defRPr/>
                </a:pPr>
                <a:r>
                  <a:rPr lang="en-US" altLang="zh-CN" sz="1100" dirty="0">
                    <a:solidFill>
                      <a:schemeClr val="bg1"/>
                    </a:solidFill>
                    <a:latin typeface="+mn-ea"/>
                    <a:ea typeface="+mn-ea"/>
                  </a:rPr>
                  <a:t>  Workflow</a:t>
                </a:r>
              </a:p>
              <a:p>
                <a:pPr>
                  <a:spcBef>
                    <a:spcPct val="0"/>
                  </a:spcBef>
                  <a:buFont typeface="Arial" panose="020B0604020202020204" pitchFamily="34" charset="0"/>
                  <a:buNone/>
                  <a:defRPr/>
                </a:pPr>
                <a:r>
                  <a:rPr lang="zh-CN" altLang="en-US" sz="1100" dirty="0">
                    <a:solidFill>
                      <a:schemeClr val="bg1"/>
                    </a:solidFill>
                    <a:latin typeface="+mn-ea"/>
                    <a:ea typeface="+mn-ea"/>
                  </a:rPr>
                  <a:t>  工作</a:t>
                </a:r>
                <a:r>
                  <a:rPr lang="zh-CN" altLang="en-US" sz="1100">
                    <a:solidFill>
                      <a:schemeClr val="bg1"/>
                    </a:solidFill>
                    <a:latin typeface="+mn-ea"/>
                    <a:ea typeface="+mn-ea"/>
                  </a:rPr>
                  <a:t>流引擎</a:t>
                </a:r>
                <a:endParaRPr lang="en-US" altLang="zh-CN" sz="110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  <p:pic>
            <p:nvPicPr>
              <p:cNvPr id="20565" name="图片 10" descr="workflow">
                <a:extLst>
                  <a:ext uri="{FF2B5EF4-FFF2-40B4-BE49-F238E27FC236}">
                    <a16:creationId xmlns:a16="http://schemas.microsoft.com/office/drawing/2014/main" id="{42BF35A3-0173-49F1-9326-A88BD8EE83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10589" y="2970729"/>
                <a:ext cx="213334" cy="2133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0552" name="Group 12">
              <a:extLst>
                <a:ext uri="{FF2B5EF4-FFF2-40B4-BE49-F238E27FC236}">
                  <a16:creationId xmlns:a16="http://schemas.microsoft.com/office/drawing/2014/main" id="{153671BD-F1C0-40F2-8682-11E0243383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0318" y="2602409"/>
              <a:ext cx="1263239" cy="498901"/>
              <a:chOff x="4800318" y="2796088"/>
              <a:chExt cx="1263239" cy="498901"/>
            </a:xfrm>
          </p:grpSpPr>
          <p:sp>
            <p:nvSpPr>
              <p:cNvPr id="25" name="矩形: 圆角 49">
                <a:extLst>
                  <a:ext uri="{FF2B5EF4-FFF2-40B4-BE49-F238E27FC236}">
                    <a16:creationId xmlns:a16="http://schemas.microsoft.com/office/drawing/2014/main" id="{959C84A9-4EB7-48B9-93BC-C21F8BEDFC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9796" y="2795816"/>
                <a:ext cx="1264118" cy="498506"/>
              </a:xfrm>
              <a:prstGeom prst="roundRect">
                <a:avLst>
                  <a:gd name="adj" fmla="val 7208"/>
                </a:avLst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0" rIns="0" anchor="ctr"/>
              <a:lstStyle>
                <a:lvl1pPr marL="5715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 typeface="Arial" panose="020B0604020202020204" pitchFamily="34" charset="0"/>
                  <a:buNone/>
                  <a:defRPr/>
                </a:pPr>
                <a:r>
                  <a:rPr lang="en-US" altLang="zh-CN" sz="1100" dirty="0">
                    <a:solidFill>
                      <a:schemeClr val="bg1"/>
                    </a:solidFill>
                    <a:latin typeface="+mn-ea"/>
                    <a:ea typeface="+mn-ea"/>
                  </a:rPr>
                  <a:t>    Designer</a:t>
                </a:r>
              </a:p>
              <a:p>
                <a:pPr>
                  <a:spcBef>
                    <a:spcPct val="0"/>
                  </a:spcBef>
                  <a:buFont typeface="Arial" panose="020B0604020202020204" pitchFamily="34" charset="0"/>
                  <a:buNone/>
                  <a:defRPr/>
                </a:pPr>
                <a:r>
                  <a:rPr lang="en-US" altLang="zh-CN" sz="1100" dirty="0">
                    <a:solidFill>
                      <a:schemeClr val="bg1"/>
                    </a:solidFill>
                    <a:latin typeface="+mn-ea"/>
                    <a:ea typeface="+mn-ea"/>
                  </a:rPr>
                  <a:t>JOB</a:t>
                </a:r>
                <a:r>
                  <a:rPr lang="zh-CN" altLang="en-US" sz="1100">
                    <a:solidFill>
                      <a:schemeClr val="bg1"/>
                    </a:solidFill>
                    <a:latin typeface="+mn-ea"/>
                    <a:ea typeface="+mn-ea"/>
                  </a:rPr>
                  <a:t>设计工具</a:t>
                </a:r>
                <a:endParaRPr lang="en-US" altLang="zh-CN" sz="110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  <p:pic>
            <p:nvPicPr>
              <p:cNvPr id="20563" name="图片 140">
                <a:extLst>
                  <a:ext uri="{FF2B5EF4-FFF2-40B4-BE49-F238E27FC236}">
                    <a16:creationId xmlns:a16="http://schemas.microsoft.com/office/drawing/2014/main" id="{A48DF10E-F4A0-4F81-840B-25352DB8D5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48275" y="2970729"/>
                <a:ext cx="245251" cy="2452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0553" name="Group 13">
              <a:extLst>
                <a:ext uri="{FF2B5EF4-FFF2-40B4-BE49-F238E27FC236}">
                  <a16:creationId xmlns:a16="http://schemas.microsoft.com/office/drawing/2014/main" id="{CA1DEDEB-6B68-44D7-88CD-C29D959407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28991" y="2602409"/>
              <a:ext cx="1288959" cy="498901"/>
              <a:chOff x="6228991" y="2796088"/>
              <a:chExt cx="1288959" cy="498901"/>
            </a:xfrm>
          </p:grpSpPr>
          <p:sp>
            <p:nvSpPr>
              <p:cNvPr id="23" name="矩形: 圆角 49">
                <a:extLst>
                  <a:ext uri="{FF2B5EF4-FFF2-40B4-BE49-F238E27FC236}">
                    <a16:creationId xmlns:a16="http://schemas.microsoft.com/office/drawing/2014/main" id="{7F7B9D2F-BE39-484A-AF0B-AF5E553467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9568" y="2795816"/>
                <a:ext cx="1288244" cy="498506"/>
              </a:xfrm>
              <a:prstGeom prst="roundRect">
                <a:avLst>
                  <a:gd name="adj" fmla="val 7208"/>
                </a:avLst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0" rIns="0" anchor="ctr"/>
              <a:lstStyle>
                <a:lvl1pPr marL="5715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 typeface="Arial" panose="020B0604020202020204" pitchFamily="34" charset="0"/>
                  <a:buNone/>
                  <a:defRPr/>
                </a:pPr>
                <a:r>
                  <a:rPr lang="en-US" altLang="zh-CN" sz="1100">
                    <a:solidFill>
                      <a:schemeClr val="bg1"/>
                    </a:solidFill>
                    <a:latin typeface="+mn-ea"/>
                    <a:ea typeface="+mn-ea"/>
                  </a:rPr>
                  <a:t>  S</a:t>
                </a:r>
                <a:r>
                  <a:rPr lang="en-US" altLang="zh-CN" sz="1100" dirty="0">
                    <a:solidFill>
                      <a:schemeClr val="bg1"/>
                    </a:solidFill>
                    <a:latin typeface="+mn-ea"/>
                    <a:ea typeface="+mn-ea"/>
                  </a:rPr>
                  <a:t>chedule</a:t>
                </a:r>
              </a:p>
              <a:p>
                <a:pPr>
                  <a:spcBef>
                    <a:spcPct val="0"/>
                  </a:spcBef>
                  <a:buFont typeface="Arial" panose="020B0604020202020204" pitchFamily="34" charset="0"/>
                  <a:buNone/>
                  <a:defRPr/>
                </a:pPr>
                <a:r>
                  <a:rPr lang="zh-CN" altLang="en-US" sz="1100" dirty="0">
                    <a:solidFill>
                      <a:schemeClr val="bg1"/>
                    </a:solidFill>
                    <a:latin typeface="+mn-ea"/>
                    <a:ea typeface="+mn-ea"/>
                  </a:rPr>
                  <a:t>调度</a:t>
                </a:r>
                <a:r>
                  <a:rPr lang="zh-CN" altLang="en-US" sz="1100">
                    <a:solidFill>
                      <a:schemeClr val="bg1"/>
                    </a:solidFill>
                    <a:latin typeface="+mn-ea"/>
                    <a:ea typeface="+mn-ea"/>
                  </a:rPr>
                  <a:t>管理工具</a:t>
                </a:r>
                <a:endParaRPr lang="en-US" altLang="zh-CN" sz="110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  <p:pic>
            <p:nvPicPr>
              <p:cNvPr id="20561" name="图片 34" descr="产品icon白色-20">
                <a:extLst>
                  <a:ext uri="{FF2B5EF4-FFF2-40B4-BE49-F238E27FC236}">
                    <a16:creationId xmlns:a16="http://schemas.microsoft.com/office/drawing/2014/main" id="{EF2492E9-D6CA-4D54-AF3D-2BF61C062F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7878" y="2970729"/>
                <a:ext cx="203255" cy="2049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0554" name="Group 14">
              <a:extLst>
                <a:ext uri="{FF2B5EF4-FFF2-40B4-BE49-F238E27FC236}">
                  <a16:creationId xmlns:a16="http://schemas.microsoft.com/office/drawing/2014/main" id="{3FADC6AF-D7F3-4778-A079-A0005691CF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3385" y="2602409"/>
              <a:ext cx="1287460" cy="498902"/>
              <a:chOff x="7683385" y="2796088"/>
              <a:chExt cx="1287460" cy="498902"/>
            </a:xfrm>
          </p:grpSpPr>
          <p:sp>
            <p:nvSpPr>
              <p:cNvPr id="21" name="矩形: 圆角 55">
                <a:extLst>
                  <a:ext uri="{FF2B5EF4-FFF2-40B4-BE49-F238E27FC236}">
                    <a16:creationId xmlns:a16="http://schemas.microsoft.com/office/drawing/2014/main" id="{5F225C2A-73AB-4E13-A3CF-B0FB6F09D7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3466" y="2795816"/>
                <a:ext cx="1286634" cy="498506"/>
              </a:xfrm>
              <a:prstGeom prst="roundRect">
                <a:avLst>
                  <a:gd name="adj" fmla="val 7208"/>
                </a:avLst>
              </a:prstGeom>
              <a:solidFill>
                <a:srgbClr val="92D050"/>
              </a:solidFill>
              <a:ln>
                <a:noFill/>
              </a:ln>
              <a:ex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0" rIns="0" anchor="ctr"/>
              <a:lstStyle>
                <a:lvl1pPr marL="5715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  <a:defRPr/>
                </a:pPr>
                <a:r>
                  <a:rPr kumimoji="1" lang="en-US" altLang="zh-CN" sz="1100" dirty="0">
                    <a:latin typeface="+mn-ea"/>
                    <a:ea typeface="+mn-ea"/>
                  </a:rPr>
                  <a:t>    </a:t>
                </a:r>
                <a:r>
                  <a:rPr kumimoji="1" lang="en-US" altLang="zh-CN" sz="1100" dirty="0" err="1">
                    <a:latin typeface="+mn-ea"/>
                    <a:ea typeface="+mn-ea"/>
                  </a:rPr>
                  <a:t>MLPortal</a:t>
                </a:r>
                <a:endParaRPr kumimoji="1" lang="en-US" altLang="zh-CN" sz="1100" dirty="0">
                  <a:latin typeface="+mn-ea"/>
                  <a:ea typeface="+mn-ea"/>
                </a:endParaRPr>
              </a:p>
              <a:p>
                <a:pPr>
                  <a:spcBef>
                    <a:spcPct val="0"/>
                  </a:spcBef>
                  <a:buFontTx/>
                  <a:buNone/>
                  <a:defRPr/>
                </a:pPr>
                <a:r>
                  <a:rPr kumimoji="1" lang="zh-CN" altLang="en-US" sz="1100" dirty="0">
                    <a:latin typeface="+mn-ea"/>
                    <a:ea typeface="+mn-ea"/>
                  </a:rPr>
                  <a:t> </a:t>
                </a:r>
                <a:r>
                  <a:rPr kumimoji="1" lang="en-US" altLang="zh-CN" sz="1100" dirty="0">
                    <a:latin typeface="+mn-ea"/>
                    <a:ea typeface="+mn-ea"/>
                  </a:rPr>
                  <a:t>ML</a:t>
                </a:r>
                <a:r>
                  <a:rPr kumimoji="1" lang="zh-CN" altLang="en-US" sz="1100" dirty="0">
                    <a:latin typeface="+mn-ea"/>
                    <a:ea typeface="+mn-ea"/>
                  </a:rPr>
                  <a:t>分析工具</a:t>
                </a:r>
                <a:endParaRPr kumimoji="1" lang="en-US" altLang="zh-CN" sz="1100" dirty="0">
                  <a:latin typeface="+mn-ea"/>
                  <a:ea typeface="+mn-ea"/>
                </a:endParaRPr>
              </a:p>
            </p:txBody>
          </p:sp>
          <p:pic>
            <p:nvPicPr>
              <p:cNvPr id="20559" name="图片 10" descr="zeppelin">
                <a:extLst>
                  <a:ext uri="{FF2B5EF4-FFF2-40B4-BE49-F238E27FC236}">
                    <a16:creationId xmlns:a16="http://schemas.microsoft.com/office/drawing/2014/main" id="{31E49EAD-135E-4457-99D9-6436982D00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45485" y="2970729"/>
                <a:ext cx="248822" cy="250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0555" name="Group 15">
              <a:extLst>
                <a:ext uri="{FF2B5EF4-FFF2-40B4-BE49-F238E27FC236}">
                  <a16:creationId xmlns:a16="http://schemas.microsoft.com/office/drawing/2014/main" id="{564CF820-70D0-4183-B3E4-7A8F6D9B6D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49414" y="2602409"/>
              <a:ext cx="1272077" cy="497222"/>
              <a:chOff x="9149414" y="2796088"/>
              <a:chExt cx="1272077" cy="497222"/>
            </a:xfrm>
          </p:grpSpPr>
          <p:sp>
            <p:nvSpPr>
              <p:cNvPr id="19" name="矩形: 圆角 55">
                <a:extLst>
                  <a:ext uri="{FF2B5EF4-FFF2-40B4-BE49-F238E27FC236}">
                    <a16:creationId xmlns:a16="http://schemas.microsoft.com/office/drawing/2014/main" id="{FA3A5F08-9F41-438A-BBF2-3A7CA18B57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8622" y="2795816"/>
                <a:ext cx="1272159" cy="496919"/>
              </a:xfrm>
              <a:prstGeom prst="roundRect">
                <a:avLst>
                  <a:gd name="adj" fmla="val 7208"/>
                </a:avLst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0" rIns="0" anchor="ctr"/>
              <a:lstStyle>
                <a:lvl1pPr marL="5715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 typeface="Arial" panose="020B0604020202020204" pitchFamily="34" charset="0"/>
                  <a:buNone/>
                  <a:defRPr/>
                </a:pPr>
                <a:r>
                  <a:rPr lang="en-US" altLang="zh-CN" sz="1100" dirty="0">
                    <a:solidFill>
                      <a:schemeClr val="bg1"/>
                    </a:solidFill>
                    <a:latin typeface="+mn-ea"/>
                    <a:ea typeface="+mn-ea"/>
                  </a:rPr>
                  <a:t>    </a:t>
                </a:r>
                <a:r>
                  <a:rPr lang="en-US" altLang="zh-CN" sz="1100" dirty="0" err="1">
                    <a:solidFill>
                      <a:schemeClr val="bg1"/>
                    </a:solidFill>
                    <a:latin typeface="+mn-ea"/>
                    <a:ea typeface="+mn-ea"/>
                  </a:rPr>
                  <a:t>Visal</a:t>
                </a:r>
                <a:endParaRPr lang="en-US" altLang="zh-CN" sz="110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  <a:p>
                <a:pPr>
                  <a:spcBef>
                    <a:spcPct val="0"/>
                  </a:spcBef>
                  <a:buFont typeface="Arial" panose="020B0604020202020204" pitchFamily="34" charset="0"/>
                  <a:buNone/>
                  <a:defRPr/>
                </a:pPr>
                <a:r>
                  <a:rPr lang="zh-CN" altLang="en-US" sz="1100" dirty="0">
                    <a:solidFill>
                      <a:schemeClr val="bg1"/>
                    </a:solidFill>
                    <a:latin typeface="+mn-ea"/>
                    <a:ea typeface="+mn-ea"/>
                  </a:rPr>
                  <a:t> 可视化设计</a:t>
                </a:r>
                <a:endParaRPr lang="en-US" altLang="zh-CN" sz="110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  <p:pic>
            <p:nvPicPr>
              <p:cNvPr id="20557" name="图片 348">
                <a:extLst>
                  <a:ext uri="{FF2B5EF4-FFF2-40B4-BE49-F238E27FC236}">
                    <a16:creationId xmlns:a16="http://schemas.microsoft.com/office/drawing/2014/main" id="{68B403AA-7839-4327-BDCC-0838CF0D62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18661" y="2970729"/>
                <a:ext cx="237292" cy="2404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20489" name="图片 36">
            <a:extLst>
              <a:ext uri="{FF2B5EF4-FFF2-40B4-BE49-F238E27FC236}">
                <a16:creationId xmlns:a16="http://schemas.microsoft.com/office/drawing/2014/main" id="{52D59D55-F841-4601-AF59-68A70EDC56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25" y="1476375"/>
            <a:ext cx="403225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490" name="Group 31">
            <a:extLst>
              <a:ext uri="{FF2B5EF4-FFF2-40B4-BE49-F238E27FC236}">
                <a16:creationId xmlns:a16="http://schemas.microsoft.com/office/drawing/2014/main" id="{AA10CE73-D542-402A-B8D3-7B60CCF5AFD1}"/>
              </a:ext>
            </a:extLst>
          </p:cNvPr>
          <p:cNvGrpSpPr>
            <a:grpSpLocks/>
          </p:cNvGrpSpPr>
          <p:nvPr/>
        </p:nvGrpSpPr>
        <p:grpSpPr bwMode="auto">
          <a:xfrm>
            <a:off x="160338" y="3111500"/>
            <a:ext cx="10256837" cy="2389188"/>
            <a:chOff x="241893" y="3341141"/>
            <a:chExt cx="10391243" cy="2389199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89AE974-2D04-42E9-8B33-617319DE0FDF}"/>
                </a:ext>
              </a:extLst>
            </p:cNvPr>
            <p:cNvSpPr/>
            <p:nvPr/>
          </p:nvSpPr>
          <p:spPr>
            <a:xfrm>
              <a:off x="376990" y="4976274"/>
              <a:ext cx="10072799" cy="66992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6" name="Rounded Rectangle 56">
              <a:extLst>
                <a:ext uri="{FF2B5EF4-FFF2-40B4-BE49-F238E27FC236}">
                  <a16:creationId xmlns:a16="http://schemas.microsoft.com/office/drawing/2014/main" id="{6451588C-A405-4D41-8DFE-03CEEF279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705" y="5296950"/>
              <a:ext cx="776810" cy="296864"/>
            </a:xfrm>
            <a:prstGeom prst="roundRect">
              <a:avLst>
                <a:gd name="adj" fmla="val 1417"/>
              </a:avLst>
            </a:prstGeom>
            <a:solidFill>
              <a:srgbClr val="0070C0"/>
            </a:solidFill>
            <a:ln w="9525">
              <a:solidFill>
                <a:srgbClr val="0070C0"/>
              </a:solidFill>
              <a:round/>
              <a:headEnd/>
              <a:tailEnd/>
            </a:ln>
          </p:spPr>
          <p:txBody>
            <a:bodyPr wrap="none" lIns="0" rIns="0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 typeface="Arial" panose="020B0604020202020204" pitchFamily="34" charset="0"/>
                <a:buNone/>
                <a:defRPr/>
              </a:pPr>
              <a:r>
                <a:rPr kumimoji="1" lang="en-US" altLang="zh-CN" sz="1100" dirty="0">
                  <a:solidFill>
                    <a:schemeClr val="bg1"/>
                  </a:solidFill>
                  <a:latin typeface="+mn-ea"/>
                  <a:ea typeface="+mn-ea"/>
                  <a:sym typeface="黑体" panose="02010609060101010101" pitchFamily="49" charset="-122"/>
                </a:rPr>
                <a:t>YARN</a:t>
              </a:r>
            </a:p>
          </p:txBody>
        </p:sp>
        <p:sp>
          <p:nvSpPr>
            <p:cNvPr id="37" name="Rounded Rectangle 54">
              <a:extLst>
                <a:ext uri="{FF2B5EF4-FFF2-40B4-BE49-F238E27FC236}">
                  <a16:creationId xmlns:a16="http://schemas.microsoft.com/office/drawing/2014/main" id="{4F68C607-7A70-46EA-9501-735BFC75EB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6654" y="5301713"/>
              <a:ext cx="834709" cy="292101"/>
            </a:xfrm>
            <a:prstGeom prst="roundRect">
              <a:avLst>
                <a:gd name="adj" fmla="val 1537"/>
              </a:avLst>
            </a:prstGeom>
            <a:solidFill>
              <a:srgbClr val="0070C0"/>
            </a:solidFill>
            <a:ln w="9525">
              <a:solidFill>
                <a:srgbClr val="0070C0"/>
              </a:solidFill>
              <a:round/>
              <a:headEnd/>
              <a:tailEnd/>
            </a:ln>
          </p:spPr>
          <p:txBody>
            <a:bodyPr wrap="none" lIns="0" rIns="0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 typeface="Arial" panose="020B0604020202020204" pitchFamily="34" charset="0"/>
                <a:buNone/>
                <a:defRPr/>
              </a:pPr>
              <a:r>
                <a:rPr kumimoji="1" lang="en-US" altLang="zh-CN" sz="1100" dirty="0">
                  <a:solidFill>
                    <a:schemeClr val="bg1"/>
                  </a:solidFill>
                  <a:latin typeface="+mn-ea"/>
                  <a:ea typeface="+mn-ea"/>
                  <a:sym typeface="黑体" panose="02010609060101010101" pitchFamily="49" charset="-122"/>
                </a:rPr>
                <a:t>HDFS</a:t>
              </a:r>
            </a:p>
          </p:txBody>
        </p:sp>
        <p:sp>
          <p:nvSpPr>
            <p:cNvPr id="38" name="Rounded Rectangle 55">
              <a:extLst>
                <a:ext uri="{FF2B5EF4-FFF2-40B4-BE49-F238E27FC236}">
                  <a16:creationId xmlns:a16="http://schemas.microsoft.com/office/drawing/2014/main" id="{36BDCCBE-98C1-47CE-9177-A595F7B521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7488" y="5309650"/>
              <a:ext cx="771985" cy="284164"/>
            </a:xfrm>
            <a:prstGeom prst="roundRect">
              <a:avLst>
                <a:gd name="adj" fmla="val 1792"/>
              </a:avLst>
            </a:prstGeom>
            <a:solidFill>
              <a:srgbClr val="0070C0"/>
            </a:solidFill>
            <a:ln w="9525">
              <a:solidFill>
                <a:srgbClr val="0070C0"/>
              </a:solidFill>
              <a:round/>
              <a:headEnd/>
              <a:tailEnd/>
            </a:ln>
          </p:spPr>
          <p:txBody>
            <a:bodyPr wrap="none" lIns="0" rIns="0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 typeface="Arial" panose="020B0604020202020204" pitchFamily="34" charset="0"/>
                <a:buNone/>
                <a:defRPr/>
              </a:pPr>
              <a:r>
                <a:rPr kumimoji="1" lang="en-US" altLang="zh-CN" sz="1100" dirty="0">
                  <a:solidFill>
                    <a:schemeClr val="bg1"/>
                  </a:solidFill>
                  <a:latin typeface="+mn-ea"/>
                  <a:ea typeface="+mn-ea"/>
                  <a:sym typeface="黑体" panose="02010609060101010101" pitchFamily="49" charset="-122"/>
                </a:rPr>
                <a:t>Kafka</a:t>
              </a:r>
            </a:p>
          </p:txBody>
        </p:sp>
        <p:sp>
          <p:nvSpPr>
            <p:cNvPr id="39" name="Rounded Rectangle 56">
              <a:extLst>
                <a:ext uri="{FF2B5EF4-FFF2-40B4-BE49-F238E27FC236}">
                  <a16:creationId xmlns:a16="http://schemas.microsoft.com/office/drawing/2014/main" id="{A8337167-A7B7-4212-9801-99384B21CF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8318" y="5309650"/>
              <a:ext cx="936032" cy="284164"/>
            </a:xfrm>
            <a:prstGeom prst="roundRect">
              <a:avLst>
                <a:gd name="adj" fmla="val 917"/>
              </a:avLst>
            </a:prstGeom>
            <a:solidFill>
              <a:srgbClr val="0070C0"/>
            </a:solidFill>
            <a:ln w="9525">
              <a:solidFill>
                <a:srgbClr val="0070C0"/>
              </a:solidFill>
              <a:round/>
              <a:headEnd/>
              <a:tailEnd/>
            </a:ln>
          </p:spPr>
          <p:txBody>
            <a:bodyPr wrap="none" lIns="0" rIns="0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 typeface="Arial" panose="020B0604020202020204" pitchFamily="34" charset="0"/>
                <a:buNone/>
                <a:defRPr/>
              </a:pPr>
              <a:r>
                <a:rPr kumimoji="1" lang="en-US" altLang="zh-CN" sz="1100" dirty="0">
                  <a:solidFill>
                    <a:schemeClr val="bg1"/>
                  </a:solidFill>
                  <a:latin typeface="+mn-ea"/>
                  <a:ea typeface="+mn-ea"/>
                </a:rPr>
                <a:t>Zookeeper</a:t>
              </a:r>
            </a:p>
          </p:txBody>
        </p:sp>
        <p:sp>
          <p:nvSpPr>
            <p:cNvPr id="40" name="Rounded Rectangle 55">
              <a:extLst>
                <a:ext uri="{FF2B5EF4-FFF2-40B4-BE49-F238E27FC236}">
                  <a16:creationId xmlns:a16="http://schemas.microsoft.com/office/drawing/2014/main" id="{21EEEDE1-73D3-4F20-B234-0EE1E5E44B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2613" y="5311238"/>
              <a:ext cx="800935" cy="282576"/>
            </a:xfrm>
            <a:prstGeom prst="roundRect">
              <a:avLst>
                <a:gd name="adj" fmla="val 1792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  <a:extLst/>
          </p:spPr>
          <p:txBody>
            <a:bodyPr wrap="none" lIns="0" rIns="0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>
                <a:spcBef>
                  <a:spcPct val="0"/>
                </a:spcBef>
                <a:buFont typeface="Arial" panose="020B0604020202020204" pitchFamily="34" charset="0"/>
                <a:buNone/>
                <a:defRPr/>
              </a:pPr>
              <a:r>
                <a:rPr kumimoji="1" lang="en-US" altLang="zh-CN" sz="1100" dirty="0">
                  <a:latin typeface="+mn-ea"/>
                  <a:ea typeface="+mn-ea"/>
                  <a:sym typeface="黑体" panose="02010609060101010101" pitchFamily="49" charset="-122"/>
                </a:rPr>
                <a:t>Flume</a:t>
              </a:r>
            </a:p>
          </p:txBody>
        </p:sp>
        <p:sp>
          <p:nvSpPr>
            <p:cNvPr id="41" name="矩形: 圆角 78">
              <a:extLst>
                <a:ext uri="{FF2B5EF4-FFF2-40B4-BE49-F238E27FC236}">
                  <a16:creationId xmlns:a16="http://schemas.microsoft.com/office/drawing/2014/main" id="{E627DF93-1012-46C3-8B26-67B84E7BCB85}"/>
                </a:ext>
              </a:extLst>
            </p:cNvPr>
            <p:cNvSpPr/>
            <p:nvPr/>
          </p:nvSpPr>
          <p:spPr>
            <a:xfrm>
              <a:off x="241893" y="3341141"/>
              <a:ext cx="10389635" cy="2389199"/>
            </a:xfrm>
            <a:prstGeom prst="roundRect">
              <a:avLst>
                <a:gd name="adj" fmla="val 3233"/>
              </a:avLst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10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2" name="Rounded Rectangle 55">
              <a:extLst>
                <a:ext uri="{FF2B5EF4-FFF2-40B4-BE49-F238E27FC236}">
                  <a16:creationId xmlns:a16="http://schemas.microsoft.com/office/drawing/2014/main" id="{9CE5BF23-6D36-4897-A144-E6E964A0BE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4502" y="5309650"/>
              <a:ext cx="771985" cy="284164"/>
            </a:xfrm>
            <a:prstGeom prst="roundRect">
              <a:avLst>
                <a:gd name="adj" fmla="val 1792"/>
              </a:avLst>
            </a:prstGeom>
            <a:solidFill>
              <a:srgbClr val="92D050"/>
            </a:solidFill>
            <a:ln>
              <a:solidFill>
                <a:srgbClr val="0070C0"/>
              </a:solidFill>
            </a:ln>
            <a:extLst/>
          </p:spPr>
          <p:txBody>
            <a:bodyPr wrap="none" lIns="0" rIns="0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>
                <a:spcBef>
                  <a:spcPct val="0"/>
                </a:spcBef>
                <a:buFont typeface="Arial" panose="020B0604020202020204" pitchFamily="34" charset="0"/>
                <a:buNone/>
                <a:defRPr/>
              </a:pPr>
              <a:r>
                <a:rPr kumimoji="1" lang="en-US" altLang="zh-CN" sz="1100" dirty="0">
                  <a:latin typeface="+mn-ea"/>
                  <a:ea typeface="+mn-ea"/>
                  <a:sym typeface="黑体" panose="02010609060101010101" pitchFamily="49" charset="-122"/>
                </a:rPr>
                <a:t>Kudu</a:t>
              </a:r>
            </a:p>
          </p:txBody>
        </p:sp>
        <p:sp>
          <p:nvSpPr>
            <p:cNvPr id="43" name="Rounded Rectangle 55">
              <a:extLst>
                <a:ext uri="{FF2B5EF4-FFF2-40B4-BE49-F238E27FC236}">
                  <a16:creationId xmlns:a16="http://schemas.microsoft.com/office/drawing/2014/main" id="{5DF3FB8F-B61C-4052-A4DB-87E784242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9626" y="5309650"/>
              <a:ext cx="765552" cy="284164"/>
            </a:xfrm>
            <a:prstGeom prst="roundRect">
              <a:avLst>
                <a:gd name="adj" fmla="val 1792"/>
              </a:avLst>
            </a:prstGeom>
            <a:solidFill>
              <a:srgbClr val="0070C0"/>
            </a:solidFill>
            <a:ln w="9525">
              <a:solidFill>
                <a:srgbClr val="0070C0"/>
              </a:solidFill>
              <a:round/>
              <a:headEnd/>
              <a:tailEnd/>
            </a:ln>
          </p:spPr>
          <p:txBody>
            <a:bodyPr wrap="none" lIns="0" rIns="0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 typeface="Arial" panose="020B0604020202020204" pitchFamily="34" charset="0"/>
                <a:buNone/>
                <a:defRPr/>
              </a:pPr>
              <a:r>
                <a:rPr kumimoji="1" lang="en-US" altLang="zh-CN" sz="1100">
                  <a:solidFill>
                    <a:schemeClr val="bg1"/>
                  </a:solidFill>
                  <a:latin typeface="+mn-ea"/>
                  <a:ea typeface="+mn-ea"/>
                  <a:sym typeface="黑体" panose="02010609060101010101" pitchFamily="49" charset="-122"/>
                </a:rPr>
                <a:t>Redis</a:t>
              </a:r>
            </a:p>
          </p:txBody>
        </p:sp>
        <p:sp>
          <p:nvSpPr>
            <p:cNvPr id="44" name="Rounded Rectangle 55">
              <a:extLst>
                <a:ext uri="{FF2B5EF4-FFF2-40B4-BE49-F238E27FC236}">
                  <a16:creationId xmlns:a16="http://schemas.microsoft.com/office/drawing/2014/main" id="{7A462F3A-6685-4251-B059-71EBD5293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6686" y="5309650"/>
              <a:ext cx="667446" cy="284164"/>
            </a:xfrm>
            <a:prstGeom prst="roundRect">
              <a:avLst>
                <a:gd name="adj" fmla="val 1792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  <a:extLst/>
          </p:spPr>
          <p:txBody>
            <a:bodyPr wrap="none" lIns="0" rIns="0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>
                <a:spcBef>
                  <a:spcPct val="0"/>
                </a:spcBef>
                <a:buFont typeface="Arial" panose="020B0604020202020204" pitchFamily="34" charset="0"/>
                <a:buNone/>
                <a:defRPr/>
              </a:pPr>
              <a:r>
                <a:rPr kumimoji="1" lang="en-US" altLang="zh-CN" sz="1100" dirty="0">
                  <a:latin typeface="+mn-ea"/>
                  <a:ea typeface="+mn-ea"/>
                  <a:sym typeface="黑体" panose="02010609060101010101" pitchFamily="49" charset="-122"/>
                </a:rPr>
                <a:t>Beats</a:t>
              </a:r>
            </a:p>
          </p:txBody>
        </p:sp>
        <p:sp>
          <p:nvSpPr>
            <p:cNvPr id="45" name="文本框 43">
              <a:extLst>
                <a:ext uri="{FF2B5EF4-FFF2-40B4-BE49-F238E27FC236}">
                  <a16:creationId xmlns:a16="http://schemas.microsoft.com/office/drawing/2014/main" id="{513CEA43-9B41-4A1A-A36A-40142448D7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990" y="4971512"/>
              <a:ext cx="10064758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100" dirty="0">
                  <a:latin typeface="+mn-ea"/>
                  <a:ea typeface="+mn-ea"/>
                </a:rPr>
                <a:t>Distribution for Apache Hadoop &amp; Other Middleware</a:t>
              </a:r>
              <a:endParaRPr lang="zh-CN" altLang="en-US" sz="1100" dirty="0">
                <a:latin typeface="+mn-ea"/>
                <a:ea typeface="+mn-ea"/>
              </a:endParaRPr>
            </a:p>
          </p:txBody>
        </p:sp>
        <p:grpSp>
          <p:nvGrpSpPr>
            <p:cNvPr id="20509" name="Group 43">
              <a:extLst>
                <a:ext uri="{FF2B5EF4-FFF2-40B4-BE49-F238E27FC236}">
                  <a16:creationId xmlns:a16="http://schemas.microsoft.com/office/drawing/2014/main" id="{53D10B37-C36F-42B9-845D-A5FD067ED7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6418" y="3632981"/>
              <a:ext cx="1272726" cy="1257592"/>
              <a:chOff x="449334" y="3330197"/>
              <a:chExt cx="1272726" cy="1257592"/>
            </a:xfrm>
          </p:grpSpPr>
          <p:sp>
            <p:nvSpPr>
              <p:cNvPr id="82" name="Rounded Rectangle 55">
                <a:extLst>
                  <a:ext uri="{FF2B5EF4-FFF2-40B4-BE49-F238E27FC236}">
                    <a16:creationId xmlns:a16="http://schemas.microsoft.com/office/drawing/2014/main" id="{C885CA82-DEA2-48A0-B140-6A71CC2AE8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9971" y="3330458"/>
                <a:ext cx="1272167" cy="1214444"/>
              </a:xfrm>
              <a:prstGeom prst="roundRect">
                <a:avLst>
                  <a:gd name="adj" fmla="val 2667"/>
                </a:avLst>
              </a:prstGeom>
              <a:solidFill>
                <a:srgbClr val="0070C0"/>
              </a:solidFill>
              <a:ln>
                <a:noFill/>
              </a:ln>
              <a:ex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0" rIns="0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  <a:defRPr/>
                </a:pPr>
                <a:endParaRPr kumimoji="1" lang="en-US" altLang="zh-CN" sz="1100" dirty="0">
                  <a:latin typeface="+mn-ea"/>
                  <a:ea typeface="+mn-ea"/>
                  <a:sym typeface="黑体" panose="02010609060101010101" pitchFamily="49" charset="-122"/>
                </a:endParaRPr>
              </a:p>
            </p:txBody>
          </p:sp>
          <p:pic>
            <p:nvPicPr>
              <p:cNvPr id="83" name="图片 15">
                <a:extLst>
                  <a:ext uri="{FF2B5EF4-FFF2-40B4-BE49-F238E27FC236}">
                    <a16:creationId xmlns:a16="http://schemas.microsoft.com/office/drawing/2014/main" id="{30DC6B61-155C-4A54-85C7-16F002B335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2254" y="3638434"/>
                <a:ext cx="384385" cy="4794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</p:pic>
          <p:sp>
            <p:nvSpPr>
              <p:cNvPr id="84" name="TextBox 80">
                <a:extLst>
                  <a:ext uri="{FF2B5EF4-FFF2-40B4-BE49-F238E27FC236}">
                    <a16:creationId xmlns:a16="http://schemas.microsoft.com/office/drawing/2014/main" id="{647374F6-9F8A-4941-8E1F-F469A1468B3F}"/>
                  </a:ext>
                </a:extLst>
              </p:cNvPr>
              <p:cNvSpPr txBox="1"/>
              <p:nvPr/>
            </p:nvSpPr>
            <p:spPr>
              <a:xfrm>
                <a:off x="472487" y="3365383"/>
                <a:ext cx="1249651" cy="2619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altLang="zh-CN" sz="1100" dirty="0" err="1">
                    <a:solidFill>
                      <a:schemeClr val="bg1"/>
                    </a:solidFill>
                    <a:latin typeface="+mn-ea"/>
                  </a:rPr>
                  <a:t>Teld</a:t>
                </a:r>
                <a:r>
                  <a:rPr lang="en-US" altLang="zh-CN" sz="1100" dirty="0">
                    <a:solidFill>
                      <a:schemeClr val="bg1"/>
                    </a:solidFill>
                    <a:latin typeface="+mn-ea"/>
                  </a:rPr>
                  <a:t> DG</a:t>
                </a:r>
                <a:endParaRPr lang="zh-CN" altLang="en-US" sz="11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85" name="TextBox 81">
                <a:extLst>
                  <a:ext uri="{FF2B5EF4-FFF2-40B4-BE49-F238E27FC236}">
                    <a16:creationId xmlns:a16="http://schemas.microsoft.com/office/drawing/2014/main" id="{5307C52A-042C-476B-802D-4B1308ABC49F}"/>
                  </a:ext>
                </a:extLst>
              </p:cNvPr>
              <p:cNvSpPr txBox="1"/>
              <p:nvPr/>
            </p:nvSpPr>
            <p:spPr>
              <a:xfrm>
                <a:off x="470879" y="4157550"/>
                <a:ext cx="1251259" cy="4302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zh-CN" altLang="en-US" sz="1100" dirty="0">
                    <a:solidFill>
                      <a:schemeClr val="bg1"/>
                    </a:solidFill>
                    <a:latin typeface="+mn-ea"/>
                  </a:rPr>
                  <a:t>数据治理</a:t>
                </a:r>
                <a:endParaRPr lang="en-US" altLang="zh-CN" sz="1100" dirty="0">
                  <a:solidFill>
                    <a:schemeClr val="bg1"/>
                  </a:solidFill>
                  <a:latin typeface="+mn-ea"/>
                </a:endParaRPr>
              </a:p>
              <a:p>
                <a:pPr algn="ctr">
                  <a:defRPr/>
                </a:pPr>
                <a:r>
                  <a:rPr lang="zh-CN" altLang="en-US" sz="1100" dirty="0">
                    <a:solidFill>
                      <a:schemeClr val="bg1"/>
                    </a:solidFill>
                    <a:latin typeface="+mn-ea"/>
                  </a:rPr>
                  <a:t>引擎</a:t>
                </a:r>
              </a:p>
            </p:txBody>
          </p:sp>
        </p:grpSp>
        <p:grpSp>
          <p:nvGrpSpPr>
            <p:cNvPr id="20510" name="Group 44">
              <a:extLst>
                <a:ext uri="{FF2B5EF4-FFF2-40B4-BE49-F238E27FC236}">
                  <a16:creationId xmlns:a16="http://schemas.microsoft.com/office/drawing/2014/main" id="{F89AF6AA-37FC-414B-A60E-9E46CC4131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09060" y="3632981"/>
              <a:ext cx="1278859" cy="1257592"/>
              <a:chOff x="1766016" y="3330197"/>
              <a:chExt cx="1278859" cy="1257592"/>
            </a:xfrm>
          </p:grpSpPr>
          <p:sp>
            <p:nvSpPr>
              <p:cNvPr id="78" name="Rounded Rectangle 55">
                <a:extLst>
                  <a:ext uri="{FF2B5EF4-FFF2-40B4-BE49-F238E27FC236}">
                    <a16:creationId xmlns:a16="http://schemas.microsoft.com/office/drawing/2014/main" id="{096162FF-84B3-4318-BE7E-81C018B003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6658" y="3330458"/>
                <a:ext cx="1278601" cy="1214444"/>
              </a:xfrm>
              <a:prstGeom prst="roundRect">
                <a:avLst>
                  <a:gd name="adj" fmla="val 2667"/>
                </a:avLst>
              </a:prstGeom>
              <a:solidFill>
                <a:srgbClr val="00B050"/>
              </a:solidFill>
              <a:ln>
                <a:noFill/>
              </a:ln>
              <a:ex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0" rIns="0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 typeface="Arial" panose="020B0604020202020204" pitchFamily="34" charset="0"/>
                  <a:buNone/>
                  <a:defRPr/>
                </a:pPr>
                <a:endParaRPr kumimoji="1" lang="en-US" altLang="zh-CN" sz="1100" dirty="0">
                  <a:latin typeface="+mn-ea"/>
                  <a:ea typeface="+mn-ea"/>
                  <a:sym typeface="黑体" panose="02010609060101010101" pitchFamily="49" charset="-122"/>
                </a:endParaRPr>
              </a:p>
            </p:txBody>
          </p:sp>
          <p:pic>
            <p:nvPicPr>
              <p:cNvPr id="79" name="图片 21">
                <a:extLst>
                  <a:ext uri="{FF2B5EF4-FFF2-40B4-BE49-F238E27FC236}">
                    <a16:creationId xmlns:a16="http://schemas.microsoft.com/office/drawing/2014/main" id="{77D1C44C-6439-45E3-AEDD-D0AFB33A24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263624" y="3725748"/>
                <a:ext cx="207470" cy="3683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</p:pic>
          <p:sp>
            <p:nvSpPr>
              <p:cNvPr id="80" name="TextBox 76">
                <a:extLst>
                  <a:ext uri="{FF2B5EF4-FFF2-40B4-BE49-F238E27FC236}">
                    <a16:creationId xmlns:a16="http://schemas.microsoft.com/office/drawing/2014/main" id="{0F26B42A-273C-4652-8B12-3467EFB97A21}"/>
                  </a:ext>
                </a:extLst>
              </p:cNvPr>
              <p:cNvSpPr txBox="1"/>
              <p:nvPr/>
            </p:nvSpPr>
            <p:spPr>
              <a:xfrm>
                <a:off x="1771484" y="3365383"/>
                <a:ext cx="1270559" cy="2619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altLang="zh-CN" sz="1100" dirty="0" err="1">
                    <a:solidFill>
                      <a:schemeClr val="bg1"/>
                    </a:solidFill>
                    <a:latin typeface="+mn-ea"/>
                  </a:rPr>
                  <a:t>Teld</a:t>
                </a:r>
                <a:r>
                  <a:rPr lang="en-US" altLang="zh-CN" sz="1100" dirty="0">
                    <a:solidFill>
                      <a:schemeClr val="bg1"/>
                    </a:solidFill>
                    <a:latin typeface="+mn-ea"/>
                  </a:rPr>
                  <a:t> Compute</a:t>
                </a:r>
                <a:endParaRPr lang="zh-CN" altLang="en-US" sz="11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81" name="TextBox 77">
                <a:extLst>
                  <a:ext uri="{FF2B5EF4-FFF2-40B4-BE49-F238E27FC236}">
                    <a16:creationId xmlns:a16="http://schemas.microsoft.com/office/drawing/2014/main" id="{B196015C-F86B-4B5E-90DB-7DD482E4884B}"/>
                  </a:ext>
                </a:extLst>
              </p:cNvPr>
              <p:cNvSpPr txBox="1"/>
              <p:nvPr/>
            </p:nvSpPr>
            <p:spPr>
              <a:xfrm>
                <a:off x="1766658" y="4157550"/>
                <a:ext cx="1278601" cy="4302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zh-CN" altLang="en-US" sz="1100" dirty="0">
                    <a:solidFill>
                      <a:schemeClr val="bg1"/>
                    </a:solidFill>
                    <a:latin typeface="+mn-ea"/>
                  </a:rPr>
                  <a:t>计算</a:t>
                </a:r>
                <a:endParaRPr lang="en-US" altLang="zh-CN" sz="1100" dirty="0">
                  <a:solidFill>
                    <a:schemeClr val="bg1"/>
                  </a:solidFill>
                  <a:latin typeface="+mn-ea"/>
                </a:endParaRPr>
              </a:p>
              <a:p>
                <a:pPr algn="ctr">
                  <a:defRPr/>
                </a:pPr>
                <a:r>
                  <a:rPr lang="zh-CN" altLang="en-US" sz="1100" dirty="0">
                    <a:solidFill>
                      <a:schemeClr val="bg1"/>
                    </a:solidFill>
                    <a:latin typeface="+mn-ea"/>
                  </a:rPr>
                  <a:t>引擎</a:t>
                </a:r>
              </a:p>
            </p:txBody>
          </p:sp>
        </p:grpSp>
        <p:grpSp>
          <p:nvGrpSpPr>
            <p:cNvPr id="20511" name="Group 45">
              <a:extLst>
                <a:ext uri="{FF2B5EF4-FFF2-40B4-BE49-F238E27FC236}">
                  <a16:creationId xmlns:a16="http://schemas.microsoft.com/office/drawing/2014/main" id="{4F6CD38A-C32A-4953-A977-DEF8240C94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7835" y="3632981"/>
              <a:ext cx="1282510" cy="1257592"/>
              <a:chOff x="3176365" y="3330197"/>
              <a:chExt cx="1282510" cy="1257592"/>
            </a:xfrm>
          </p:grpSpPr>
          <p:sp>
            <p:nvSpPr>
              <p:cNvPr id="74" name="Rounded Rectangle 55">
                <a:extLst>
                  <a:ext uri="{FF2B5EF4-FFF2-40B4-BE49-F238E27FC236}">
                    <a16:creationId xmlns:a16="http://schemas.microsoft.com/office/drawing/2014/main" id="{C0E537CA-FCCC-4A20-93E1-2178599D16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8571" y="3330458"/>
                <a:ext cx="1270559" cy="1214444"/>
              </a:xfrm>
              <a:prstGeom prst="roundRect">
                <a:avLst>
                  <a:gd name="adj" fmla="val 2667"/>
                </a:avLst>
              </a:prstGeom>
              <a:solidFill>
                <a:srgbClr val="92D050"/>
              </a:solidFill>
              <a:ln>
                <a:noFill/>
              </a:ln>
              <a:ex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0" rIns="0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 typeface="Arial" panose="020B0604020202020204" pitchFamily="34" charset="0"/>
                  <a:buNone/>
                  <a:defRPr/>
                </a:pPr>
                <a:endParaRPr kumimoji="1" lang="en-US" altLang="zh-CN" sz="1100" dirty="0">
                  <a:latin typeface="+mn-ea"/>
                  <a:ea typeface="+mn-ea"/>
                  <a:sym typeface="黑体" panose="02010609060101010101" pitchFamily="49" charset="-122"/>
                </a:endParaRPr>
              </a:p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  <a:defRPr/>
                </a:pPr>
                <a:endParaRPr kumimoji="1" lang="en-US" altLang="zh-CN" sz="1100" dirty="0">
                  <a:latin typeface="+mn-ea"/>
                  <a:ea typeface="+mn-ea"/>
                  <a:sym typeface="黑体" panose="02010609060101010101" pitchFamily="49" charset="-122"/>
                </a:endParaRPr>
              </a:p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  <a:defRPr/>
                </a:pPr>
                <a:endParaRPr kumimoji="1" lang="en-US" altLang="zh-CN" sz="1100" dirty="0">
                  <a:latin typeface="+mn-ea"/>
                  <a:ea typeface="+mn-ea"/>
                  <a:sym typeface="黑体" panose="02010609060101010101" pitchFamily="49" charset="-122"/>
                </a:endParaRPr>
              </a:p>
            </p:txBody>
          </p:sp>
          <p:pic>
            <p:nvPicPr>
              <p:cNvPr id="75" name="图片 18">
                <a:extLst>
                  <a:ext uri="{FF2B5EF4-FFF2-40B4-BE49-F238E27FC236}">
                    <a16:creationId xmlns:a16="http://schemas.microsoft.com/office/drawing/2014/main" id="{D7C83D30-A134-43F9-ACCA-81FDF5E6A7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56588" y="3725748"/>
                <a:ext cx="284669" cy="3238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</p:pic>
          <p:sp>
            <p:nvSpPr>
              <p:cNvPr id="76" name="TextBox 72">
                <a:extLst>
                  <a:ext uri="{FF2B5EF4-FFF2-40B4-BE49-F238E27FC236}">
                    <a16:creationId xmlns:a16="http://schemas.microsoft.com/office/drawing/2014/main" id="{96C28465-D3B3-43E3-A56A-67C288FFDDB3}"/>
                  </a:ext>
                </a:extLst>
              </p:cNvPr>
              <p:cNvSpPr txBox="1"/>
              <p:nvPr/>
            </p:nvSpPr>
            <p:spPr>
              <a:xfrm>
                <a:off x="3175704" y="3365383"/>
                <a:ext cx="1270559" cy="2619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altLang="zh-CN" sz="1100" dirty="0">
                    <a:solidFill>
                      <a:schemeClr val="bg1"/>
                    </a:solidFill>
                    <a:latin typeface="+mn-ea"/>
                  </a:rPr>
                  <a:t>Ad-Hoc</a:t>
                </a:r>
                <a:endParaRPr lang="zh-CN" altLang="en-US" sz="11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77" name="TextBox 73">
                <a:extLst>
                  <a:ext uri="{FF2B5EF4-FFF2-40B4-BE49-F238E27FC236}">
                    <a16:creationId xmlns:a16="http://schemas.microsoft.com/office/drawing/2014/main" id="{A442D6BE-66C0-46A6-9B8F-B723F9589717}"/>
                  </a:ext>
                </a:extLst>
              </p:cNvPr>
              <p:cNvSpPr txBox="1"/>
              <p:nvPr/>
            </p:nvSpPr>
            <p:spPr>
              <a:xfrm>
                <a:off x="3186963" y="4157550"/>
                <a:ext cx="1270559" cy="4302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zh-CN" altLang="en-US" sz="1100" dirty="0">
                    <a:solidFill>
                      <a:schemeClr val="bg1"/>
                    </a:solidFill>
                    <a:latin typeface="+mn-ea"/>
                  </a:rPr>
                  <a:t>交互式查询</a:t>
                </a:r>
                <a:endParaRPr lang="en-US" altLang="zh-CN" sz="1100" dirty="0">
                  <a:solidFill>
                    <a:schemeClr val="bg1"/>
                  </a:solidFill>
                  <a:latin typeface="+mn-ea"/>
                </a:endParaRPr>
              </a:p>
              <a:p>
                <a:pPr algn="ctr">
                  <a:defRPr/>
                </a:pPr>
                <a:r>
                  <a:rPr lang="zh-CN" altLang="en-US" sz="1100" dirty="0">
                    <a:solidFill>
                      <a:schemeClr val="bg1"/>
                    </a:solidFill>
                    <a:latin typeface="+mn-ea"/>
                  </a:rPr>
                  <a:t>引擎</a:t>
                </a:r>
              </a:p>
            </p:txBody>
          </p:sp>
        </p:grpSp>
        <p:grpSp>
          <p:nvGrpSpPr>
            <p:cNvPr id="20512" name="Group 46">
              <a:extLst>
                <a:ext uri="{FF2B5EF4-FFF2-40B4-BE49-F238E27FC236}">
                  <a16:creationId xmlns:a16="http://schemas.microsoft.com/office/drawing/2014/main" id="{259B75A5-EBFD-4DC5-9FA7-85161E91FB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10261" y="3632981"/>
              <a:ext cx="1270380" cy="1257592"/>
              <a:chOff x="4593056" y="3330197"/>
              <a:chExt cx="1270380" cy="1257592"/>
            </a:xfrm>
          </p:grpSpPr>
          <p:sp>
            <p:nvSpPr>
              <p:cNvPr id="70" name="Rounded Rectangle 55">
                <a:extLst>
                  <a:ext uri="{FF2B5EF4-FFF2-40B4-BE49-F238E27FC236}">
                    <a16:creationId xmlns:a16="http://schemas.microsoft.com/office/drawing/2014/main" id="{7AD2786E-B11D-4EE7-997C-254DA95B44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3876" y="3330458"/>
                <a:ext cx="1268952" cy="1214444"/>
              </a:xfrm>
              <a:prstGeom prst="roundRect">
                <a:avLst>
                  <a:gd name="adj" fmla="val 2667"/>
                </a:avLst>
              </a:prstGeom>
              <a:solidFill>
                <a:srgbClr val="0070C0"/>
              </a:solidFill>
              <a:ln>
                <a:noFill/>
              </a:ln>
              <a:extLst/>
            </p:spPr>
            <p:txBody>
              <a:bodyPr wrap="none" lIns="0" rIns="0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  <a:defRPr/>
                </a:pPr>
                <a:endParaRPr kumimoji="1" lang="en-US" altLang="zh-CN" sz="1100" dirty="0">
                  <a:latin typeface="+mn-ea"/>
                  <a:ea typeface="+mn-ea"/>
                  <a:sym typeface="黑体" panose="02010609060101010101" pitchFamily="49" charset="-122"/>
                </a:endParaRPr>
              </a:p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  <a:defRPr/>
                </a:pPr>
                <a:endParaRPr kumimoji="1" lang="en-US" altLang="zh-CN" sz="1100" dirty="0">
                  <a:latin typeface="+mn-ea"/>
                  <a:ea typeface="+mn-ea"/>
                  <a:sym typeface="黑体" panose="02010609060101010101" pitchFamily="49" charset="-122"/>
                </a:endParaRPr>
              </a:p>
            </p:txBody>
          </p:sp>
          <p:pic>
            <p:nvPicPr>
              <p:cNvPr id="20532" name="图片 27">
                <a:extLst>
                  <a:ext uri="{FF2B5EF4-FFF2-40B4-BE49-F238E27FC236}">
                    <a16:creationId xmlns:a16="http://schemas.microsoft.com/office/drawing/2014/main" id="{6269CD56-B05B-47E5-8DE2-9835EC60AE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47181" y="3725861"/>
                <a:ext cx="352758" cy="3242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2" name="TextBox 68">
                <a:extLst>
                  <a:ext uri="{FF2B5EF4-FFF2-40B4-BE49-F238E27FC236}">
                    <a16:creationId xmlns:a16="http://schemas.microsoft.com/office/drawing/2014/main" id="{7C089174-0A92-4136-8DFF-DCED69D540D1}"/>
                  </a:ext>
                </a:extLst>
              </p:cNvPr>
              <p:cNvSpPr txBox="1"/>
              <p:nvPr/>
            </p:nvSpPr>
            <p:spPr>
              <a:xfrm>
                <a:off x="4592268" y="3365383"/>
                <a:ext cx="1257693" cy="261939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altLang="zh-CN" sz="1100" dirty="0">
                    <a:solidFill>
                      <a:schemeClr val="bg1"/>
                    </a:solidFill>
                    <a:latin typeface="+mn-ea"/>
                    <a:ea typeface="+mn-ea"/>
                  </a:rPr>
                  <a:t>Druid</a:t>
                </a:r>
                <a:endParaRPr lang="zh-CN" altLang="en-US" sz="110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73" name="TextBox 69">
                <a:extLst>
                  <a:ext uri="{FF2B5EF4-FFF2-40B4-BE49-F238E27FC236}">
                    <a16:creationId xmlns:a16="http://schemas.microsoft.com/office/drawing/2014/main" id="{1ABE4A43-6377-47A5-9001-9593BAF16F8C}"/>
                  </a:ext>
                </a:extLst>
              </p:cNvPr>
              <p:cNvSpPr txBox="1"/>
              <p:nvPr/>
            </p:nvSpPr>
            <p:spPr>
              <a:xfrm>
                <a:off x="4592268" y="4157550"/>
                <a:ext cx="1257693" cy="43021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kumimoji="1" lang="zh-CN" altLang="en-US" sz="1100" dirty="0">
                    <a:solidFill>
                      <a:schemeClr val="bg1"/>
                    </a:solidFill>
                    <a:latin typeface="+mn-ea"/>
                    <a:ea typeface="+mn-ea"/>
                    <a:sym typeface="黑体" panose="02010609060101010101" pitchFamily="49" charset="-122"/>
                  </a:rPr>
                  <a:t>流式</a:t>
                </a:r>
                <a:r>
                  <a:rPr kumimoji="1" lang="en-US" altLang="zh-CN" sz="1100" dirty="0">
                    <a:solidFill>
                      <a:schemeClr val="bg1"/>
                    </a:solidFill>
                    <a:latin typeface="+mn-ea"/>
                    <a:ea typeface="+mn-ea"/>
                    <a:sym typeface="黑体" panose="02010609060101010101" pitchFamily="49" charset="-122"/>
                  </a:rPr>
                  <a:t>OLAP</a:t>
                </a:r>
              </a:p>
              <a:p>
                <a:pPr algn="ctr">
                  <a:defRPr/>
                </a:pPr>
                <a:r>
                  <a:rPr kumimoji="1" lang="zh-CN" altLang="en-US" sz="1100" dirty="0">
                    <a:solidFill>
                      <a:schemeClr val="bg1"/>
                    </a:solidFill>
                    <a:latin typeface="+mn-ea"/>
                    <a:ea typeface="+mn-ea"/>
                    <a:sym typeface="黑体" panose="02010609060101010101" pitchFamily="49" charset="-122"/>
                  </a:rPr>
                  <a:t>引擎</a:t>
                </a:r>
                <a:endParaRPr kumimoji="1" lang="en-US" altLang="zh-CN" sz="1100" dirty="0">
                  <a:solidFill>
                    <a:schemeClr val="bg1"/>
                  </a:solidFill>
                  <a:latin typeface="+mn-ea"/>
                  <a:ea typeface="+mn-ea"/>
                  <a:sym typeface="黑体" panose="02010609060101010101" pitchFamily="49" charset="-122"/>
                </a:endParaRPr>
              </a:p>
            </p:txBody>
          </p:sp>
        </p:grpSp>
        <p:grpSp>
          <p:nvGrpSpPr>
            <p:cNvPr id="20513" name="Group 47">
              <a:extLst>
                <a:ext uri="{FF2B5EF4-FFF2-40B4-BE49-F238E27FC236}">
                  <a16:creationId xmlns:a16="http://schemas.microsoft.com/office/drawing/2014/main" id="{6B0CEBA3-765B-4CFD-A8DB-173575747D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50557" y="3632981"/>
              <a:ext cx="1284476" cy="1257592"/>
              <a:chOff x="5990169" y="3330197"/>
              <a:chExt cx="1284476" cy="1257592"/>
            </a:xfrm>
          </p:grpSpPr>
          <p:sp>
            <p:nvSpPr>
              <p:cNvPr id="66" name="Rounded Rectangle 55">
                <a:extLst>
                  <a:ext uri="{FF2B5EF4-FFF2-40B4-BE49-F238E27FC236}">
                    <a16:creationId xmlns:a16="http://schemas.microsoft.com/office/drawing/2014/main" id="{71C65341-2E64-4413-ACF4-5AB649A0E7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04598" y="3330458"/>
                <a:ext cx="1270559" cy="1214444"/>
              </a:xfrm>
              <a:prstGeom prst="roundRect">
                <a:avLst>
                  <a:gd name="adj" fmla="val 2667"/>
                </a:avLst>
              </a:prstGeom>
              <a:solidFill>
                <a:srgbClr val="0070C0"/>
              </a:solidFill>
              <a:ln>
                <a:noFill/>
              </a:ln>
              <a:extLst/>
            </p:spPr>
            <p:txBody>
              <a:bodyPr wrap="none" lIns="0" rIns="0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  <a:defRPr/>
                </a:pPr>
                <a:endParaRPr kumimoji="1" lang="en-US" altLang="zh-CN" sz="1100" dirty="0">
                  <a:latin typeface="+mn-ea"/>
                  <a:ea typeface="+mn-ea"/>
                  <a:sym typeface="黑体" panose="02010609060101010101" pitchFamily="49" charset="-122"/>
                </a:endParaRPr>
              </a:p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  <a:defRPr/>
                </a:pPr>
                <a:endParaRPr kumimoji="1" lang="en-US" altLang="zh-CN" sz="1100" dirty="0">
                  <a:latin typeface="+mn-ea"/>
                  <a:ea typeface="+mn-ea"/>
                  <a:sym typeface="黑体" panose="02010609060101010101" pitchFamily="49" charset="-122"/>
                </a:endParaRPr>
              </a:p>
            </p:txBody>
          </p:sp>
          <p:pic>
            <p:nvPicPr>
              <p:cNvPr id="20528" name="图片 24">
                <a:extLst>
                  <a:ext uri="{FF2B5EF4-FFF2-40B4-BE49-F238E27FC236}">
                    <a16:creationId xmlns:a16="http://schemas.microsoft.com/office/drawing/2014/main" id="{EF7D575B-6F70-4D51-8412-69F47D0861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62247" y="3725861"/>
                <a:ext cx="309083" cy="3678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8" name="TextBox 64">
                <a:extLst>
                  <a:ext uri="{FF2B5EF4-FFF2-40B4-BE49-F238E27FC236}">
                    <a16:creationId xmlns:a16="http://schemas.microsoft.com/office/drawing/2014/main" id="{6521260A-A344-4674-B397-07A616DA94D6}"/>
                  </a:ext>
                </a:extLst>
              </p:cNvPr>
              <p:cNvSpPr txBox="1"/>
              <p:nvPr/>
            </p:nvSpPr>
            <p:spPr>
              <a:xfrm>
                <a:off x="5990123" y="3365383"/>
                <a:ext cx="1270559" cy="261939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altLang="zh-CN" sz="1100" dirty="0">
                    <a:solidFill>
                      <a:schemeClr val="bg1"/>
                    </a:solidFill>
                    <a:latin typeface="+mn-ea"/>
                    <a:ea typeface="+mn-ea"/>
                  </a:rPr>
                  <a:t>HBase</a:t>
                </a:r>
                <a:endParaRPr lang="zh-CN" altLang="en-US" sz="110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69" name="TextBox 65">
                <a:extLst>
                  <a:ext uri="{FF2B5EF4-FFF2-40B4-BE49-F238E27FC236}">
                    <a16:creationId xmlns:a16="http://schemas.microsoft.com/office/drawing/2014/main" id="{D01C7145-2220-44B1-AC45-9BA8DA66C62C}"/>
                  </a:ext>
                </a:extLst>
              </p:cNvPr>
              <p:cNvSpPr txBox="1"/>
              <p:nvPr/>
            </p:nvSpPr>
            <p:spPr>
              <a:xfrm>
                <a:off x="6004598" y="4157550"/>
                <a:ext cx="1256085" cy="43021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kumimoji="1" lang="en-US" altLang="zh-CN" sz="1100" dirty="0">
                    <a:solidFill>
                      <a:schemeClr val="bg1"/>
                    </a:solidFill>
                    <a:latin typeface="+mn-ea"/>
                    <a:ea typeface="+mn-ea"/>
                    <a:sym typeface="黑体" panose="02010609060101010101" pitchFamily="49" charset="-122"/>
                  </a:rPr>
                  <a:t>NoSQL</a:t>
                </a:r>
              </a:p>
              <a:p>
                <a:pPr algn="ctr">
                  <a:defRPr/>
                </a:pPr>
                <a:r>
                  <a:rPr kumimoji="1" lang="zh-CN" altLang="en-US" sz="1100" dirty="0">
                    <a:solidFill>
                      <a:schemeClr val="bg1"/>
                    </a:solidFill>
                    <a:latin typeface="+mn-ea"/>
                    <a:ea typeface="+mn-ea"/>
                    <a:sym typeface="黑体" panose="02010609060101010101" pitchFamily="49" charset="-122"/>
                  </a:rPr>
                  <a:t>分布式数据库</a:t>
                </a:r>
                <a:endParaRPr kumimoji="1" lang="en-US" altLang="zh-CN" sz="1100" dirty="0">
                  <a:solidFill>
                    <a:schemeClr val="bg1"/>
                  </a:solidFill>
                  <a:latin typeface="+mn-ea"/>
                  <a:ea typeface="+mn-ea"/>
                  <a:sym typeface="黑体" panose="02010609060101010101" pitchFamily="49" charset="-122"/>
                </a:endParaRPr>
              </a:p>
            </p:txBody>
          </p:sp>
        </p:grpSp>
        <p:grpSp>
          <p:nvGrpSpPr>
            <p:cNvPr id="20514" name="Group 48">
              <a:extLst>
                <a:ext uri="{FF2B5EF4-FFF2-40B4-BE49-F238E27FC236}">
                  <a16:creationId xmlns:a16="http://schemas.microsoft.com/office/drawing/2014/main" id="{4F2D9E57-9BA6-4ED6-B0A4-7678A01441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04949" y="3632981"/>
              <a:ext cx="1291631" cy="1257592"/>
              <a:chOff x="7445086" y="3330197"/>
              <a:chExt cx="1291631" cy="1257592"/>
            </a:xfrm>
          </p:grpSpPr>
          <p:sp>
            <p:nvSpPr>
              <p:cNvPr id="62" name="Rounded Rectangle 55">
                <a:extLst>
                  <a:ext uri="{FF2B5EF4-FFF2-40B4-BE49-F238E27FC236}">
                    <a16:creationId xmlns:a16="http://schemas.microsoft.com/office/drawing/2014/main" id="{0A23E7A7-F6F1-412C-9005-B188AEB1D0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44554" y="3330458"/>
                <a:ext cx="1283426" cy="1214444"/>
              </a:xfrm>
              <a:prstGeom prst="roundRect">
                <a:avLst>
                  <a:gd name="adj" fmla="val 2667"/>
                </a:avLst>
              </a:prstGeom>
              <a:solidFill>
                <a:srgbClr val="0070C0"/>
              </a:solidFill>
              <a:ln>
                <a:noFill/>
              </a:ln>
              <a:extLst/>
            </p:spPr>
            <p:txBody>
              <a:bodyPr wrap="none" lIns="0" rIns="0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  <a:defRPr/>
                </a:pPr>
                <a:endParaRPr kumimoji="1" lang="en-US" altLang="zh-CN" sz="1100" dirty="0">
                  <a:latin typeface="+mn-ea"/>
                  <a:ea typeface="+mn-ea"/>
                  <a:sym typeface="黑体" panose="02010609060101010101" pitchFamily="49" charset="-122"/>
                </a:endParaRPr>
              </a:p>
              <a:p>
                <a:pPr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  <a:defRPr/>
                </a:pPr>
                <a:endParaRPr kumimoji="1" lang="en-US" altLang="zh-CN" sz="1100" dirty="0">
                  <a:latin typeface="+mn-ea"/>
                  <a:ea typeface="+mn-ea"/>
                  <a:sym typeface="黑体" panose="02010609060101010101" pitchFamily="49" charset="-122"/>
                </a:endParaRPr>
              </a:p>
            </p:txBody>
          </p:sp>
          <p:pic>
            <p:nvPicPr>
              <p:cNvPr id="20524" name="图片 35">
                <a:extLst>
                  <a:ext uri="{FF2B5EF4-FFF2-40B4-BE49-F238E27FC236}">
                    <a16:creationId xmlns:a16="http://schemas.microsoft.com/office/drawing/2014/main" id="{35A4DADD-0370-4329-90F2-6E9A67F77D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27237" y="3725862"/>
                <a:ext cx="350915" cy="3571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4" name="TextBox 60">
                <a:extLst>
                  <a:ext uri="{FF2B5EF4-FFF2-40B4-BE49-F238E27FC236}">
                    <a16:creationId xmlns:a16="http://schemas.microsoft.com/office/drawing/2014/main" id="{31694C02-2A81-4EF9-9335-98A9283114EE}"/>
                  </a:ext>
                </a:extLst>
              </p:cNvPr>
              <p:cNvSpPr txBox="1"/>
              <p:nvPr/>
            </p:nvSpPr>
            <p:spPr>
              <a:xfrm>
                <a:off x="7447771" y="3365383"/>
                <a:ext cx="1283426" cy="261939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altLang="zh-CN" sz="1100" dirty="0">
                    <a:solidFill>
                      <a:schemeClr val="bg1"/>
                    </a:solidFill>
                    <a:latin typeface="+mn-ea"/>
                    <a:ea typeface="+mn-ea"/>
                  </a:rPr>
                  <a:t>ES</a:t>
                </a:r>
                <a:endParaRPr lang="zh-CN" altLang="en-US" sz="110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65" name="TextBox 61">
                <a:extLst>
                  <a:ext uri="{FF2B5EF4-FFF2-40B4-BE49-F238E27FC236}">
                    <a16:creationId xmlns:a16="http://schemas.microsoft.com/office/drawing/2014/main" id="{32B75F55-5025-493F-BDB2-962EC54C9203}"/>
                  </a:ext>
                </a:extLst>
              </p:cNvPr>
              <p:cNvSpPr txBox="1"/>
              <p:nvPr/>
            </p:nvSpPr>
            <p:spPr>
              <a:xfrm>
                <a:off x="7452595" y="4157550"/>
                <a:ext cx="1283426" cy="43021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kumimoji="1" lang="zh-CN" altLang="en-US" sz="1100" dirty="0">
                    <a:solidFill>
                      <a:schemeClr val="bg1"/>
                    </a:solidFill>
                    <a:latin typeface="+mn-ea"/>
                    <a:ea typeface="+mn-ea"/>
                    <a:sym typeface="黑体" panose="02010609060101010101" pitchFamily="49" charset="-122"/>
                  </a:rPr>
                  <a:t>检索与</a:t>
                </a:r>
                <a:r>
                  <a:rPr kumimoji="1" lang="en-US" altLang="zh-CN" sz="1100" dirty="0">
                    <a:solidFill>
                      <a:schemeClr val="bg1"/>
                    </a:solidFill>
                    <a:latin typeface="+mn-ea"/>
                    <a:ea typeface="+mn-ea"/>
                    <a:sym typeface="黑体" panose="02010609060101010101" pitchFamily="49" charset="-122"/>
                  </a:rPr>
                  <a:t>OLAP</a:t>
                </a:r>
                <a:r>
                  <a:rPr kumimoji="1" lang="zh-CN" altLang="en-US" sz="1100" dirty="0">
                    <a:solidFill>
                      <a:schemeClr val="bg1"/>
                    </a:solidFill>
                    <a:latin typeface="+mn-ea"/>
                    <a:ea typeface="+mn-ea"/>
                    <a:sym typeface="黑体" panose="02010609060101010101" pitchFamily="49" charset="-122"/>
                  </a:rPr>
                  <a:t>分析</a:t>
                </a:r>
                <a:endParaRPr kumimoji="1" lang="en-US" altLang="zh-CN" sz="1100" dirty="0">
                  <a:solidFill>
                    <a:schemeClr val="bg1"/>
                  </a:solidFill>
                  <a:latin typeface="+mn-ea"/>
                  <a:ea typeface="+mn-ea"/>
                  <a:sym typeface="黑体" panose="02010609060101010101" pitchFamily="49" charset="-122"/>
                </a:endParaRPr>
              </a:p>
              <a:p>
                <a:pPr algn="ctr">
                  <a:defRPr/>
                </a:pPr>
                <a:r>
                  <a:rPr kumimoji="1" lang="zh-CN" altLang="en-US" sz="1100" dirty="0">
                    <a:solidFill>
                      <a:schemeClr val="bg1"/>
                    </a:solidFill>
                    <a:latin typeface="+mn-ea"/>
                    <a:ea typeface="+mn-ea"/>
                    <a:sym typeface="黑体" panose="02010609060101010101" pitchFamily="49" charset="-122"/>
                  </a:rPr>
                  <a:t>引擎</a:t>
                </a:r>
                <a:endParaRPr kumimoji="1" lang="en-US" altLang="zh-CN" sz="1100" dirty="0">
                  <a:solidFill>
                    <a:schemeClr val="bg1"/>
                  </a:solidFill>
                  <a:latin typeface="+mn-ea"/>
                  <a:ea typeface="+mn-ea"/>
                  <a:sym typeface="黑体" panose="02010609060101010101" pitchFamily="49" charset="-122"/>
                </a:endParaRPr>
              </a:p>
            </p:txBody>
          </p:sp>
        </p:grpSp>
        <p:grpSp>
          <p:nvGrpSpPr>
            <p:cNvPr id="20515" name="Group 49">
              <a:extLst>
                <a:ext uri="{FF2B5EF4-FFF2-40B4-BE49-F238E27FC236}">
                  <a16:creationId xmlns:a16="http://schemas.microsoft.com/office/drawing/2014/main" id="{B982DF27-7223-4A11-A16D-0B121F8A29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66497" y="3632981"/>
              <a:ext cx="1282977" cy="1257592"/>
              <a:chOff x="9149413" y="3330197"/>
              <a:chExt cx="1282977" cy="1257592"/>
            </a:xfrm>
          </p:grpSpPr>
          <p:sp>
            <p:nvSpPr>
              <p:cNvPr id="57" name="Rounded Rectangle 55">
                <a:extLst>
                  <a:ext uri="{FF2B5EF4-FFF2-40B4-BE49-F238E27FC236}">
                    <a16:creationId xmlns:a16="http://schemas.microsoft.com/office/drawing/2014/main" id="{3FEB1FC3-D2A6-40FC-88F3-134A564B1F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9280" y="3330458"/>
                <a:ext cx="1283426" cy="1214444"/>
              </a:xfrm>
              <a:prstGeom prst="roundRect">
                <a:avLst>
                  <a:gd name="adj" fmla="val 2667"/>
                </a:avLst>
              </a:prstGeom>
              <a:solidFill>
                <a:srgbClr val="92D050"/>
              </a:solidFill>
              <a:ln>
                <a:noFill/>
              </a:ln>
              <a:extLst/>
            </p:spPr>
            <p:txBody>
              <a:bodyPr wrap="none" lIns="0" rIns="0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 typeface="Arial" panose="020B0604020202020204" pitchFamily="34" charset="0"/>
                  <a:buNone/>
                  <a:defRPr/>
                </a:pPr>
                <a:endParaRPr kumimoji="1" lang="en-US" altLang="zh-CN" sz="1100" dirty="0">
                  <a:latin typeface="+mn-ea"/>
                  <a:ea typeface="+mn-ea"/>
                  <a:sym typeface="黑体" panose="02010609060101010101" pitchFamily="49" charset="-122"/>
                </a:endParaRPr>
              </a:p>
            </p:txBody>
          </p:sp>
          <p:pic>
            <p:nvPicPr>
              <p:cNvPr id="20520" name="图片 32">
                <a:extLst>
                  <a:ext uri="{FF2B5EF4-FFF2-40B4-BE49-F238E27FC236}">
                    <a16:creationId xmlns:a16="http://schemas.microsoft.com/office/drawing/2014/main" id="{F96F3FA5-5818-4C6E-BA9F-04A9F70095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81355" y="3725861"/>
                <a:ext cx="347372" cy="3544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9" name="TextBox 56">
                <a:extLst>
                  <a:ext uri="{FF2B5EF4-FFF2-40B4-BE49-F238E27FC236}">
                    <a16:creationId xmlns:a16="http://schemas.microsoft.com/office/drawing/2014/main" id="{30FFCB12-606A-4CEC-BAE5-5BBD0F2061A4}"/>
                  </a:ext>
                </a:extLst>
              </p:cNvPr>
              <p:cNvSpPr txBox="1"/>
              <p:nvPr/>
            </p:nvSpPr>
            <p:spPr>
              <a:xfrm>
                <a:off x="9149280" y="3365383"/>
                <a:ext cx="1275385" cy="261939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altLang="zh-CN" sz="1100" dirty="0">
                    <a:solidFill>
                      <a:schemeClr val="bg1"/>
                    </a:solidFill>
                    <a:latin typeface="+mn-ea"/>
                    <a:ea typeface="+mn-ea"/>
                  </a:rPr>
                  <a:t>TML</a:t>
                </a:r>
                <a:endParaRPr lang="zh-CN" altLang="en-US" sz="1100" dirty="0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60" name="TextBox 57">
                <a:extLst>
                  <a:ext uri="{FF2B5EF4-FFF2-40B4-BE49-F238E27FC236}">
                    <a16:creationId xmlns:a16="http://schemas.microsoft.com/office/drawing/2014/main" id="{CAD3CB3A-A11D-4A76-B433-542A4501F4F6}"/>
                  </a:ext>
                </a:extLst>
              </p:cNvPr>
              <p:cNvSpPr txBox="1"/>
              <p:nvPr/>
            </p:nvSpPr>
            <p:spPr>
              <a:xfrm>
                <a:off x="9163756" y="4157550"/>
                <a:ext cx="1268951" cy="43021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kumimoji="1" lang="zh-CN" altLang="en-US" sz="1100" dirty="0">
                    <a:solidFill>
                      <a:schemeClr val="bg1"/>
                    </a:solidFill>
                    <a:latin typeface="+mn-ea"/>
                    <a:ea typeface="+mn-ea"/>
                    <a:sym typeface="黑体" panose="02010609060101010101" pitchFamily="49" charset="-122"/>
                  </a:rPr>
                  <a:t>机器学习</a:t>
                </a:r>
                <a:r>
                  <a:rPr kumimoji="1" lang="en-US" altLang="zh-CN" sz="1100" dirty="0">
                    <a:solidFill>
                      <a:schemeClr val="bg1"/>
                    </a:solidFill>
                    <a:latin typeface="+mn-ea"/>
                    <a:ea typeface="+mn-ea"/>
                    <a:sym typeface="黑体" panose="02010609060101010101" pitchFamily="49" charset="-122"/>
                  </a:rPr>
                  <a:t/>
                </a:r>
                <a:br>
                  <a:rPr kumimoji="1" lang="en-US" altLang="zh-CN" sz="1100" dirty="0">
                    <a:solidFill>
                      <a:schemeClr val="bg1"/>
                    </a:solidFill>
                    <a:latin typeface="+mn-ea"/>
                    <a:ea typeface="+mn-ea"/>
                    <a:sym typeface="黑体" panose="02010609060101010101" pitchFamily="49" charset="-122"/>
                  </a:rPr>
                </a:br>
                <a:r>
                  <a:rPr kumimoji="1" lang="zh-CN" altLang="en-US" sz="1100" dirty="0">
                    <a:solidFill>
                      <a:schemeClr val="bg1"/>
                    </a:solidFill>
                    <a:latin typeface="+mn-ea"/>
                    <a:ea typeface="+mn-ea"/>
                    <a:sym typeface="黑体" panose="02010609060101010101" pitchFamily="49" charset="-122"/>
                  </a:rPr>
                  <a:t>深度学习引擎</a:t>
                </a:r>
                <a:endParaRPr kumimoji="1" lang="en-US" altLang="zh-CN" sz="1100" dirty="0">
                  <a:solidFill>
                    <a:schemeClr val="bg1"/>
                  </a:solidFill>
                  <a:latin typeface="+mn-ea"/>
                  <a:ea typeface="+mn-ea"/>
                  <a:sym typeface="黑体" panose="02010609060101010101" pitchFamily="49" charset="-122"/>
                </a:endParaRPr>
              </a:p>
            </p:txBody>
          </p:sp>
        </p:grpSp>
        <p:sp>
          <p:nvSpPr>
            <p:cNvPr id="53" name="Rounded Rectangle 55">
              <a:extLst>
                <a:ext uri="{FF2B5EF4-FFF2-40B4-BE49-F238E27FC236}">
                  <a16:creationId xmlns:a16="http://schemas.microsoft.com/office/drawing/2014/main" id="{8708E7FD-CF78-4801-9AF4-B4794CA908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5663" y="5311238"/>
              <a:ext cx="802543" cy="282576"/>
            </a:xfrm>
            <a:prstGeom prst="roundRect">
              <a:avLst>
                <a:gd name="adj" fmla="val 1792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  <a:extLst/>
          </p:spPr>
          <p:txBody>
            <a:bodyPr wrap="none" lIns="0" rIns="0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>
                <a:spcBef>
                  <a:spcPct val="0"/>
                </a:spcBef>
                <a:buFont typeface="Arial" panose="020B0604020202020204" pitchFamily="34" charset="0"/>
                <a:buNone/>
                <a:defRPr/>
              </a:pPr>
              <a:r>
                <a:rPr kumimoji="1" lang="en-US" altLang="zh-CN" sz="1100" dirty="0" err="1">
                  <a:latin typeface="+mn-ea"/>
                  <a:ea typeface="+mn-ea"/>
                  <a:sym typeface="黑体" panose="02010609060101010101" pitchFamily="49" charset="-122"/>
                </a:rPr>
                <a:t>DataX</a:t>
              </a:r>
              <a:endParaRPr kumimoji="1" lang="en-US" altLang="zh-CN" sz="1100" dirty="0">
                <a:latin typeface="+mn-ea"/>
                <a:ea typeface="+mn-ea"/>
                <a:sym typeface="黑体" panose="02010609060101010101" pitchFamily="49" charset="-122"/>
              </a:endParaRPr>
            </a:p>
          </p:txBody>
        </p:sp>
        <p:sp>
          <p:nvSpPr>
            <p:cNvPr id="54" name="Rounded Rectangle 55">
              <a:extLst>
                <a:ext uri="{FF2B5EF4-FFF2-40B4-BE49-F238E27FC236}">
                  <a16:creationId xmlns:a16="http://schemas.microsoft.com/office/drawing/2014/main" id="{5C02597D-D8F7-48AD-A0DD-770B947E14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9736" y="5309650"/>
              <a:ext cx="667446" cy="284164"/>
            </a:xfrm>
            <a:prstGeom prst="roundRect">
              <a:avLst>
                <a:gd name="adj" fmla="val 1792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  <a:extLst/>
          </p:spPr>
          <p:txBody>
            <a:bodyPr wrap="none" lIns="0" rIns="0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>
                <a:spcBef>
                  <a:spcPct val="0"/>
                </a:spcBef>
                <a:buFont typeface="Arial" panose="020B0604020202020204" pitchFamily="34" charset="0"/>
                <a:buNone/>
                <a:defRPr/>
              </a:pPr>
              <a:r>
                <a:rPr kumimoji="1" lang="en-US" altLang="zh-CN" sz="1100" dirty="0">
                  <a:latin typeface="+mn-ea"/>
                  <a:ea typeface="+mn-ea"/>
                  <a:sym typeface="黑体" panose="02010609060101010101" pitchFamily="49" charset="-122"/>
                </a:rPr>
                <a:t>Kettle</a:t>
              </a:r>
            </a:p>
          </p:txBody>
        </p:sp>
        <p:sp>
          <p:nvSpPr>
            <p:cNvPr id="56" name="文本框 87">
              <a:extLst>
                <a:ext uri="{FF2B5EF4-FFF2-40B4-BE49-F238E27FC236}">
                  <a16:creationId xmlns:a16="http://schemas.microsoft.com/office/drawing/2014/main" id="{5F055690-7DA3-4C5A-A388-70BF3BBFF3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110" y="3345904"/>
              <a:ext cx="10388026" cy="261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  <a:defRPr/>
              </a:pPr>
              <a:r>
                <a:rPr lang="en-US" altLang="zh-CN" sz="1100" dirty="0">
                  <a:latin typeface="+mn-ea"/>
                  <a:ea typeface="+mn-ea"/>
                </a:rPr>
                <a:t>Engine</a:t>
              </a:r>
              <a:endParaRPr lang="zh-CN" altLang="en-US" sz="1100" dirty="0">
                <a:latin typeface="+mn-ea"/>
                <a:ea typeface="+mn-ea"/>
              </a:endParaRPr>
            </a:p>
          </p:txBody>
        </p:sp>
      </p:grpSp>
      <p:sp>
        <p:nvSpPr>
          <p:cNvPr id="86" name="矩形: 圆角 49">
            <a:extLst>
              <a:ext uri="{FF2B5EF4-FFF2-40B4-BE49-F238E27FC236}">
                <a16:creationId xmlns:a16="http://schemas.microsoft.com/office/drawing/2014/main" id="{BFE09BD6-F49B-44E9-AF52-775BDB6C5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513" y="1079500"/>
            <a:ext cx="10255250" cy="879475"/>
          </a:xfrm>
          <a:prstGeom prst="roundRect">
            <a:avLst>
              <a:gd name="adj" fmla="val 9551"/>
            </a:avLst>
          </a:prstGeom>
          <a:noFill/>
          <a:ln w="9525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rIns="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endParaRPr kumimoji="1" lang="zh-CN" altLang="en-US" sz="110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7" name="文本框 87">
            <a:extLst>
              <a:ext uri="{FF2B5EF4-FFF2-40B4-BE49-F238E27FC236}">
                <a16:creationId xmlns:a16="http://schemas.microsoft.com/office/drawing/2014/main" id="{69EACFD0-FCF0-4B4E-835A-E9B629591C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8" y="1079500"/>
            <a:ext cx="103854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zh-CN" sz="1100" dirty="0" err="1">
                <a:latin typeface="+mn-ea"/>
                <a:ea typeface="+mn-ea"/>
              </a:rPr>
              <a:t>Teld</a:t>
            </a:r>
            <a:r>
              <a:rPr lang="en-US" altLang="zh-CN" sz="1100" dirty="0">
                <a:latin typeface="+mn-ea"/>
                <a:ea typeface="+mn-ea"/>
              </a:rPr>
              <a:t> BDP Business Platform</a:t>
            </a:r>
            <a:endParaRPr lang="zh-CN" altLang="en-US" sz="1100" dirty="0">
              <a:latin typeface="+mn-ea"/>
              <a:ea typeface="+mn-ea"/>
            </a:endParaRPr>
          </a:p>
        </p:txBody>
      </p:sp>
      <p:sp>
        <p:nvSpPr>
          <p:cNvPr id="88" name="矩形 90">
            <a:extLst>
              <a:ext uri="{FF2B5EF4-FFF2-40B4-BE49-F238E27FC236}">
                <a16:creationId xmlns:a16="http://schemas.microsoft.com/office/drawing/2014/main" id="{E076298F-4A94-44EB-98FC-39027D42BD2D}"/>
              </a:ext>
            </a:extLst>
          </p:cNvPr>
          <p:cNvSpPr/>
          <p:nvPr/>
        </p:nvSpPr>
        <p:spPr bwMode="auto">
          <a:xfrm>
            <a:off x="6459538" y="1403350"/>
            <a:ext cx="1671637" cy="485775"/>
          </a:xfrm>
          <a:prstGeom prst="rect">
            <a:avLst/>
          </a:prstGeom>
          <a:solidFill>
            <a:srgbClr val="92D050"/>
          </a:solidFill>
          <a:ln>
            <a:noFill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21866" tIns="0" rIns="121866" bIns="0"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kumimoji="1" lang="zh-CN" altLang="en-US" sz="1100" b="1" dirty="0">
                <a:solidFill>
                  <a:schemeClr val="bg1"/>
                </a:solidFill>
                <a:latin typeface="+mn-ea"/>
              </a:rPr>
              <a:t>智能分析平台</a:t>
            </a:r>
          </a:p>
        </p:txBody>
      </p:sp>
      <p:sp>
        <p:nvSpPr>
          <p:cNvPr id="89" name="矩形 90">
            <a:extLst>
              <a:ext uri="{FF2B5EF4-FFF2-40B4-BE49-F238E27FC236}">
                <a16:creationId xmlns:a16="http://schemas.microsoft.com/office/drawing/2014/main" id="{566571D0-26B8-4344-ADBD-F58C9660DF5B}"/>
              </a:ext>
            </a:extLst>
          </p:cNvPr>
          <p:cNvSpPr/>
          <p:nvPr/>
        </p:nvSpPr>
        <p:spPr bwMode="auto">
          <a:xfrm>
            <a:off x="4386263" y="1403350"/>
            <a:ext cx="1670050" cy="485775"/>
          </a:xfrm>
          <a:prstGeom prst="rect">
            <a:avLst/>
          </a:prstGeom>
          <a:solidFill>
            <a:srgbClr val="0070C0"/>
          </a:solidFill>
          <a:ln>
            <a:noFill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21866" tIns="0" rIns="121866" bIns="0"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kumimoji="1" lang="zh-CN" altLang="en-US" sz="1100" b="1" dirty="0">
                <a:solidFill>
                  <a:schemeClr val="bg1"/>
                </a:solidFill>
                <a:latin typeface="+mn-ea"/>
              </a:rPr>
              <a:t>数据治理平台</a:t>
            </a:r>
          </a:p>
        </p:txBody>
      </p:sp>
      <p:sp>
        <p:nvSpPr>
          <p:cNvPr id="90" name="矩形 90">
            <a:extLst>
              <a:ext uri="{FF2B5EF4-FFF2-40B4-BE49-F238E27FC236}">
                <a16:creationId xmlns:a16="http://schemas.microsoft.com/office/drawing/2014/main" id="{5743F081-1665-46B9-A9B8-1E325C8F295B}"/>
              </a:ext>
            </a:extLst>
          </p:cNvPr>
          <p:cNvSpPr/>
          <p:nvPr/>
        </p:nvSpPr>
        <p:spPr bwMode="auto">
          <a:xfrm>
            <a:off x="2311400" y="1403350"/>
            <a:ext cx="1671638" cy="485775"/>
          </a:xfrm>
          <a:prstGeom prst="rect">
            <a:avLst/>
          </a:prstGeom>
          <a:solidFill>
            <a:srgbClr val="00B050"/>
          </a:solidFill>
          <a:ln>
            <a:noFill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21866" tIns="0" rIns="121866" bIns="0"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kumimoji="1" lang="zh-CN" altLang="en-US" sz="1100" b="1" dirty="0">
                <a:solidFill>
                  <a:schemeClr val="bg1"/>
                </a:solidFill>
                <a:latin typeface="+mn-ea"/>
              </a:rPr>
              <a:t>计算平台</a:t>
            </a: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0CB26846-800A-4214-885A-8E43D424208E}"/>
              </a:ext>
            </a:extLst>
          </p:cNvPr>
          <p:cNvSpPr/>
          <p:nvPr/>
        </p:nvSpPr>
        <p:spPr bwMode="auto">
          <a:xfrm>
            <a:off x="233363" y="1403350"/>
            <a:ext cx="1674812" cy="485775"/>
          </a:xfrm>
          <a:prstGeom prst="rect">
            <a:avLst/>
          </a:prstGeom>
          <a:solidFill>
            <a:srgbClr val="00B050"/>
          </a:solidFill>
          <a:ln>
            <a:noFill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21866" tIns="0" rIns="121866" bIns="0"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kumimoji="1" lang="zh-CN" altLang="en-US" sz="1100" b="1" dirty="0">
                <a:solidFill>
                  <a:schemeClr val="bg1"/>
                </a:solidFill>
                <a:latin typeface="+mn-ea"/>
              </a:rPr>
              <a:t>集群管理集控平台</a:t>
            </a:r>
          </a:p>
        </p:txBody>
      </p:sp>
      <p:sp>
        <p:nvSpPr>
          <p:cNvPr id="92" name="Rounded Rectangle 55">
            <a:extLst>
              <a:ext uri="{FF2B5EF4-FFF2-40B4-BE49-F238E27FC236}">
                <a16:creationId xmlns:a16="http://schemas.microsoft.com/office/drawing/2014/main" id="{BFBB1DE4-9EF7-42A7-9EFE-58C834E841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800" y="5087938"/>
            <a:ext cx="658813" cy="282575"/>
          </a:xfrm>
          <a:prstGeom prst="roundRect">
            <a:avLst>
              <a:gd name="adj" fmla="val 1792"/>
            </a:avLst>
          </a:prstGeom>
          <a:solidFill>
            <a:srgbClr val="0070C0"/>
          </a:solidFill>
          <a:ln>
            <a:solidFill>
              <a:srgbClr val="0070C0"/>
            </a:solidFill>
          </a:ln>
          <a:extLst/>
        </p:spPr>
        <p:txBody>
          <a:bodyPr wrap="none" lIns="0" rIns="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kumimoji="1" lang="en-US" altLang="zh-CN" sz="1100" dirty="0">
                <a:latin typeface="+mn-ea"/>
                <a:ea typeface="+mn-ea"/>
                <a:sym typeface="黑体" panose="02010609060101010101" pitchFamily="49" charset="-122"/>
              </a:rPr>
              <a:t>HSF</a:t>
            </a:r>
          </a:p>
        </p:txBody>
      </p:sp>
    </p:spTree>
    <p:extLst>
      <p:ext uri="{BB962C8B-B14F-4D97-AF65-F5344CB8AC3E}">
        <p14:creationId xmlns:p14="http://schemas.microsoft.com/office/powerpoint/2010/main" val="372705482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0" name="标题 12">
            <a:extLst>
              <a:ext uri="{FF2B5EF4-FFF2-40B4-BE49-F238E27FC236}">
                <a16:creationId xmlns:a16="http://schemas.microsoft.com/office/drawing/2014/main" id="{F795604F-E009-4E62-8288-D6B06AD08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88" y="136525"/>
            <a:ext cx="3857625" cy="585788"/>
          </a:xfr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3200" dirty="0">
                <a:solidFill>
                  <a:srgbClr val="11A4C3"/>
                </a:solidFill>
                <a:latin typeface="+mn-ea"/>
                <a:cs typeface="+mn-ea"/>
                <a:sym typeface="+mn-lt"/>
              </a:rPr>
              <a:t>大数据平台</a:t>
            </a:r>
            <a:r>
              <a:rPr lang="en-US" altLang="zh-CN" sz="3200" dirty="0">
                <a:solidFill>
                  <a:srgbClr val="11A4C3"/>
                </a:solidFill>
                <a:latin typeface="+mn-ea"/>
                <a:cs typeface="+mn-ea"/>
                <a:sym typeface="+mn-lt"/>
              </a:rPr>
              <a:t>– </a:t>
            </a:r>
            <a:r>
              <a:rPr lang="zh-CN" altLang="en-US" sz="3200" dirty="0">
                <a:solidFill>
                  <a:srgbClr val="11A4C3"/>
                </a:solidFill>
                <a:latin typeface="+mn-ea"/>
                <a:cs typeface="+mn-ea"/>
                <a:sym typeface="+mn-lt"/>
              </a:rPr>
              <a:t>技术栈</a:t>
            </a:r>
            <a:endParaRPr lang="zh-CN" altLang="en-US" sz="3200" dirty="0">
              <a:solidFill>
                <a:srgbClr val="11A4C3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7" name="箭头: 五边形 66">
            <a:extLst>
              <a:ext uri="{FF2B5EF4-FFF2-40B4-BE49-F238E27FC236}">
                <a16:creationId xmlns:a16="http://schemas.microsoft.com/office/drawing/2014/main" id="{22C4BD2F-30BD-4C7B-B393-10A7A692BF9B}"/>
              </a:ext>
            </a:extLst>
          </p:cNvPr>
          <p:cNvSpPr/>
          <p:nvPr/>
        </p:nvSpPr>
        <p:spPr>
          <a:xfrm>
            <a:off x="696913" y="2808288"/>
            <a:ext cx="1652587" cy="574675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</a:rPr>
              <a:t>数据采集</a:t>
            </a:r>
          </a:p>
        </p:txBody>
      </p:sp>
      <p:sp>
        <p:nvSpPr>
          <p:cNvPr id="68" name="箭头: V 形 67">
            <a:extLst>
              <a:ext uri="{FF2B5EF4-FFF2-40B4-BE49-F238E27FC236}">
                <a16:creationId xmlns:a16="http://schemas.microsoft.com/office/drawing/2014/main" id="{7F7D2405-D709-45DB-B202-3D5415BA8BE1}"/>
              </a:ext>
            </a:extLst>
          </p:cNvPr>
          <p:cNvSpPr/>
          <p:nvPr/>
        </p:nvSpPr>
        <p:spPr>
          <a:xfrm>
            <a:off x="2295525" y="2808288"/>
            <a:ext cx="1728788" cy="574675"/>
          </a:xfrm>
          <a:prstGeom prst="chevr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</a:rPr>
              <a:t>数据存储</a:t>
            </a:r>
          </a:p>
        </p:txBody>
      </p:sp>
      <p:sp>
        <p:nvSpPr>
          <p:cNvPr id="69" name="箭头: V 形 68">
            <a:extLst>
              <a:ext uri="{FF2B5EF4-FFF2-40B4-BE49-F238E27FC236}">
                <a16:creationId xmlns:a16="http://schemas.microsoft.com/office/drawing/2014/main" id="{22CC7626-7027-47C2-89D1-5C758B34228D}"/>
              </a:ext>
            </a:extLst>
          </p:cNvPr>
          <p:cNvSpPr/>
          <p:nvPr/>
        </p:nvSpPr>
        <p:spPr>
          <a:xfrm>
            <a:off x="4024313" y="2808288"/>
            <a:ext cx="1868487" cy="574675"/>
          </a:xfrm>
          <a:prstGeom prst="chevr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</a:rPr>
              <a:t>数据加工</a:t>
            </a:r>
          </a:p>
        </p:txBody>
      </p:sp>
      <p:sp>
        <p:nvSpPr>
          <p:cNvPr id="70" name="箭头: V 形 69">
            <a:extLst>
              <a:ext uri="{FF2B5EF4-FFF2-40B4-BE49-F238E27FC236}">
                <a16:creationId xmlns:a16="http://schemas.microsoft.com/office/drawing/2014/main" id="{D6CD9E1E-B586-4C8F-8FB4-492D951D450C}"/>
              </a:ext>
            </a:extLst>
          </p:cNvPr>
          <p:cNvSpPr/>
          <p:nvPr/>
        </p:nvSpPr>
        <p:spPr>
          <a:xfrm>
            <a:off x="5892800" y="2808288"/>
            <a:ext cx="1676400" cy="574675"/>
          </a:xfrm>
          <a:prstGeom prst="chevr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</a:rPr>
              <a:t>数据治理</a:t>
            </a:r>
          </a:p>
        </p:txBody>
      </p:sp>
      <p:sp>
        <p:nvSpPr>
          <p:cNvPr id="72" name="箭头: V 形 71">
            <a:extLst>
              <a:ext uri="{FF2B5EF4-FFF2-40B4-BE49-F238E27FC236}">
                <a16:creationId xmlns:a16="http://schemas.microsoft.com/office/drawing/2014/main" id="{23A6D3C5-DD33-45B6-9E1B-C2A80F265484}"/>
              </a:ext>
            </a:extLst>
          </p:cNvPr>
          <p:cNvSpPr/>
          <p:nvPr/>
        </p:nvSpPr>
        <p:spPr>
          <a:xfrm>
            <a:off x="7551738" y="2808288"/>
            <a:ext cx="1582737" cy="577850"/>
          </a:xfrm>
          <a:prstGeom prst="chevr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</a:rPr>
              <a:t>数据分析</a:t>
            </a:r>
          </a:p>
        </p:txBody>
      </p:sp>
      <p:sp>
        <p:nvSpPr>
          <p:cNvPr id="73" name="箭头: V 形 72">
            <a:extLst>
              <a:ext uri="{FF2B5EF4-FFF2-40B4-BE49-F238E27FC236}">
                <a16:creationId xmlns:a16="http://schemas.microsoft.com/office/drawing/2014/main" id="{F1F2F11D-547B-4CE2-A593-C5B4E4F473D1}"/>
              </a:ext>
            </a:extLst>
          </p:cNvPr>
          <p:cNvSpPr/>
          <p:nvPr/>
        </p:nvSpPr>
        <p:spPr>
          <a:xfrm>
            <a:off x="9134475" y="2808288"/>
            <a:ext cx="1674813" cy="577850"/>
          </a:xfrm>
          <a:prstGeom prst="chevr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</a:rPr>
              <a:t>数据可视化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6B5DB6B1-52F8-4FF7-817B-0C37BDC5D5FC}"/>
              </a:ext>
            </a:extLst>
          </p:cNvPr>
          <p:cNvSpPr/>
          <p:nvPr/>
        </p:nvSpPr>
        <p:spPr bwMode="auto">
          <a:xfrm>
            <a:off x="696913" y="1114425"/>
            <a:ext cx="1690687" cy="14462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>
              <a:buFont typeface="Wingdings" panose="05000000000000000000" pitchFamily="2" charset="2"/>
              <a:buChar char="Ø"/>
              <a:defRPr/>
            </a:pPr>
            <a:r>
              <a:rPr lang="en-US" altLang="zh-CN" sz="1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Flume</a:t>
            </a:r>
          </a:p>
          <a:p>
            <a:pPr marL="228600" indent="-228600">
              <a:buFont typeface="Wingdings" panose="05000000000000000000" pitchFamily="2" charset="2"/>
              <a:buChar char="Ø"/>
              <a:defRPr/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Scribe</a:t>
            </a:r>
          </a:p>
          <a:p>
            <a:pPr marL="228600" indent="-228600">
              <a:buFont typeface="Wingdings" panose="05000000000000000000" pitchFamily="2" charset="2"/>
              <a:buChar char="Ø"/>
              <a:defRPr/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Chukwa</a:t>
            </a:r>
          </a:p>
          <a:p>
            <a:pPr marL="228600" indent="-228600">
              <a:buFont typeface="Wingdings" panose="05000000000000000000" pitchFamily="2" charset="2"/>
              <a:buChar char="Ø"/>
              <a:defRPr/>
            </a:pPr>
            <a:r>
              <a:rPr lang="en-US" altLang="zh-CN" sz="11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Teld.LogProcessor</a:t>
            </a:r>
            <a:endParaRPr lang="en-US" altLang="zh-CN" sz="1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28600" indent="-228600">
              <a:buFont typeface="Wingdings" panose="05000000000000000000" pitchFamily="2" charset="2"/>
              <a:buChar char="Ø"/>
              <a:defRPr/>
            </a:pPr>
            <a:r>
              <a:rPr lang="en-US" altLang="zh-CN" sz="1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Beats Family</a:t>
            </a:r>
          </a:p>
          <a:p>
            <a:pPr marL="228600" indent="-228600">
              <a:buFont typeface="Wingdings" panose="05000000000000000000" pitchFamily="2" charset="2"/>
              <a:buChar char="Ø"/>
              <a:defRPr/>
            </a:pP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Fluentd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28600" indent="-228600">
              <a:buFont typeface="Wingdings" panose="05000000000000000000" pitchFamily="2" charset="2"/>
              <a:buChar char="Ø"/>
              <a:defRPr/>
            </a:pPr>
            <a:r>
              <a:rPr lang="en-US" altLang="zh-CN" sz="1100" dirty="0" err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Sqoop</a:t>
            </a:r>
            <a:endParaRPr lang="en-US" altLang="zh-CN" sz="11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28600" indent="-228600">
              <a:buFont typeface="Wingdings" panose="05000000000000000000" pitchFamily="2" charset="2"/>
              <a:buChar char="Ø"/>
              <a:defRPr/>
            </a:pPr>
            <a:r>
              <a:rPr lang="en-US" altLang="zh-CN" sz="1100" dirty="0" err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DataX</a:t>
            </a:r>
            <a:endParaRPr lang="zh-CN" altLang="en-US" sz="11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5C17D53B-1A46-468F-B54E-6E027C6C87CD}"/>
              </a:ext>
            </a:extLst>
          </p:cNvPr>
          <p:cNvSpPr/>
          <p:nvPr/>
        </p:nvSpPr>
        <p:spPr bwMode="auto">
          <a:xfrm>
            <a:off x="2390775" y="917575"/>
            <a:ext cx="1381125" cy="9382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>
              <a:buFont typeface="Wingdings" panose="05000000000000000000" pitchFamily="2" charset="2"/>
              <a:buChar char="Ø"/>
              <a:defRPr/>
            </a:pPr>
            <a:r>
              <a:rPr lang="en-US" altLang="zh-CN" sz="1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HDFS</a:t>
            </a:r>
          </a:p>
          <a:p>
            <a:pPr marL="228600" indent="-228600">
              <a:buFont typeface="Wingdings" panose="05000000000000000000" pitchFamily="2" charset="2"/>
              <a:buChar char="Ø"/>
              <a:defRPr/>
            </a:pPr>
            <a:r>
              <a:rPr lang="en-US" altLang="zh-CN" sz="1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HBase</a:t>
            </a:r>
          </a:p>
          <a:p>
            <a:pPr marL="228600" indent="-228600">
              <a:buFont typeface="Wingdings" panose="05000000000000000000" pitchFamily="2" charset="2"/>
              <a:buChar char="Ø"/>
              <a:defRPr/>
            </a:pPr>
            <a:r>
              <a:rPr lang="en-US" altLang="zh-CN" sz="1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Redis</a:t>
            </a:r>
          </a:p>
          <a:p>
            <a:pPr marL="228600" indent="-228600">
              <a:buFont typeface="Wingdings" panose="05000000000000000000" pitchFamily="2" charset="2"/>
              <a:buChar char="Ø"/>
              <a:defRPr/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Tachyon</a:t>
            </a:r>
          </a:p>
          <a:p>
            <a:pPr marL="228600" indent="-228600">
              <a:buFont typeface="Wingdings" panose="05000000000000000000" pitchFamily="2" charset="2"/>
              <a:buChar char="Ø"/>
              <a:defRPr/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Kudu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8E0E4CDB-B31B-4163-82FC-D7F62C299CB6}"/>
              </a:ext>
            </a:extLst>
          </p:cNvPr>
          <p:cNvSpPr/>
          <p:nvPr/>
        </p:nvSpPr>
        <p:spPr bwMode="auto">
          <a:xfrm>
            <a:off x="4211638" y="906463"/>
            <a:ext cx="1746250" cy="1108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28600" indent="-228600">
              <a:buFont typeface="Wingdings" panose="05000000000000000000" pitchFamily="2" charset="2"/>
              <a:buChar char="Ø"/>
              <a:defRPr/>
            </a:pPr>
            <a:r>
              <a:rPr lang="en-US" altLang="zh-CN" sz="1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Spark</a:t>
            </a:r>
          </a:p>
          <a:p>
            <a:pPr marL="228600" indent="-228600">
              <a:buFont typeface="Wingdings" panose="05000000000000000000" pitchFamily="2" charset="2"/>
              <a:buChar char="Ø"/>
              <a:defRPr/>
            </a:pPr>
            <a:r>
              <a:rPr lang="en-US" altLang="zh-CN" sz="1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Flink</a:t>
            </a:r>
          </a:p>
          <a:p>
            <a:pPr marL="228600" indent="-228600">
              <a:buFont typeface="Wingdings" panose="05000000000000000000" pitchFamily="2" charset="2"/>
              <a:buChar char="Ø"/>
              <a:defRPr/>
            </a:pPr>
            <a:r>
              <a:rPr lang="en-US" altLang="zh-CN" sz="1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Hadoop/Hive/Tez</a:t>
            </a:r>
          </a:p>
          <a:p>
            <a:pPr marL="228600" indent="-228600">
              <a:buFont typeface="Wingdings" panose="05000000000000000000" pitchFamily="2" charset="2"/>
              <a:buChar char="Ø"/>
              <a:defRPr/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Storm</a:t>
            </a:r>
          </a:p>
          <a:p>
            <a:pPr marL="228600" indent="-228600">
              <a:buFont typeface="Wingdings" panose="05000000000000000000" pitchFamily="2" charset="2"/>
              <a:buChar char="Ø"/>
              <a:defRPr/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HDF</a:t>
            </a:r>
          </a:p>
          <a:p>
            <a:pPr marL="228600" indent="-228600">
              <a:buFont typeface="Wingdings" panose="05000000000000000000" pitchFamily="2" charset="2"/>
              <a:buChar char="Ø"/>
              <a:defRPr/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Kafka Stream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A10DF293-8269-43DE-904B-7236A2D36EC9}"/>
              </a:ext>
            </a:extLst>
          </p:cNvPr>
          <p:cNvSpPr/>
          <p:nvPr/>
        </p:nvSpPr>
        <p:spPr bwMode="auto">
          <a:xfrm>
            <a:off x="7678738" y="1025525"/>
            <a:ext cx="1366837" cy="7699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>
              <a:buFont typeface="Wingdings" panose="05000000000000000000" pitchFamily="2" charset="2"/>
              <a:buChar char="Ø"/>
              <a:defRPr/>
            </a:pPr>
            <a:r>
              <a:rPr lang="en-US" altLang="zh-CN" sz="1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ElasticSearch</a:t>
            </a:r>
          </a:p>
          <a:p>
            <a:pPr marL="228600" indent="-228600">
              <a:buFont typeface="Wingdings" panose="05000000000000000000" pitchFamily="2" charset="2"/>
              <a:buChar char="Ø"/>
              <a:defRPr/>
            </a:pPr>
            <a:r>
              <a:rPr lang="en-US" altLang="zh-CN" sz="1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Druid</a:t>
            </a:r>
          </a:p>
          <a:p>
            <a:pPr marL="228600" indent="-228600">
              <a:buFont typeface="Wingdings" panose="05000000000000000000" pitchFamily="2" charset="2"/>
              <a:buChar char="Ø"/>
              <a:defRPr/>
            </a:pP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Kylin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28600" indent="-228600">
              <a:buFont typeface="Wingdings" panose="05000000000000000000" pitchFamily="2" charset="2"/>
              <a:buChar char="Ø"/>
              <a:defRPr/>
            </a:pP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IndexR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3E540676-5B00-4D0F-8AFA-B33A4E961484}"/>
              </a:ext>
            </a:extLst>
          </p:cNvPr>
          <p:cNvSpPr/>
          <p:nvPr/>
        </p:nvSpPr>
        <p:spPr bwMode="auto">
          <a:xfrm>
            <a:off x="9509125" y="3721100"/>
            <a:ext cx="1368425" cy="769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28600" indent="-228600">
              <a:buFont typeface="Wingdings" panose="05000000000000000000" pitchFamily="2" charset="2"/>
              <a:buChar char="Ø"/>
              <a:defRPr/>
            </a:pPr>
            <a:r>
              <a:rPr lang="en-US" altLang="zh-CN" sz="1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Echart</a:t>
            </a:r>
          </a:p>
          <a:p>
            <a:pPr marL="228600" indent="-228600">
              <a:buFont typeface="Wingdings" panose="05000000000000000000" pitchFamily="2" charset="2"/>
              <a:buChar char="Ø"/>
              <a:defRPr/>
            </a:pPr>
            <a:r>
              <a:rPr lang="en-US" altLang="zh-CN" sz="1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Kabana</a:t>
            </a:r>
          </a:p>
          <a:p>
            <a:pPr marL="228600" indent="-228600">
              <a:buFont typeface="Wingdings" panose="05000000000000000000" pitchFamily="2" charset="2"/>
              <a:buChar char="Ø"/>
              <a:defRPr/>
            </a:pPr>
            <a:r>
              <a:rPr lang="en-US" altLang="zh-CN" sz="1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Grafana</a:t>
            </a:r>
          </a:p>
          <a:p>
            <a:pPr marL="228600" indent="-228600">
              <a:buFont typeface="Wingdings" panose="05000000000000000000" pitchFamily="2" charset="2"/>
              <a:buChar char="Ø"/>
              <a:defRPr/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Saiku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542" name="文本框 78">
            <a:extLst>
              <a:ext uri="{FF2B5EF4-FFF2-40B4-BE49-F238E27FC236}">
                <a16:creationId xmlns:a16="http://schemas.microsoft.com/office/drawing/2014/main" id="{4DB45753-ECFC-4F3D-AAC4-8343632F0F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888" y="900113"/>
            <a:ext cx="1084262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100" b="1">
                <a:latin typeface="微软雅黑" panose="020B0502040204020203" pitchFamily="34" charset="-122"/>
              </a:rPr>
              <a:t>组件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3DD6F81B-47AF-4AA3-8D1E-825731BB7364}"/>
              </a:ext>
            </a:extLst>
          </p:cNvPr>
          <p:cNvSpPr/>
          <p:nvPr/>
        </p:nvSpPr>
        <p:spPr bwMode="auto">
          <a:xfrm>
            <a:off x="766763" y="3752850"/>
            <a:ext cx="1652587" cy="4302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>
              <a:buFont typeface="Wingdings" panose="05000000000000000000" pitchFamily="2" charset="2"/>
              <a:buChar char="Ø"/>
              <a:defRPr/>
            </a:pPr>
            <a:r>
              <a:rPr lang="en-US" altLang="zh-CN" sz="1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Avro</a:t>
            </a:r>
          </a:p>
          <a:p>
            <a:pPr marL="228600" indent="-228600">
              <a:buFont typeface="Wingdings" panose="05000000000000000000" pitchFamily="2" charset="2"/>
              <a:buChar char="Ø"/>
              <a:defRPr/>
            </a:pPr>
            <a:r>
              <a:rPr lang="en-US" altLang="zh-CN" sz="1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Protobuf</a:t>
            </a:r>
            <a:endParaRPr lang="zh-CN" altLang="en-US" sz="11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544" name="文本框 84">
            <a:extLst>
              <a:ext uri="{FF2B5EF4-FFF2-40B4-BE49-F238E27FC236}">
                <a16:creationId xmlns:a16="http://schemas.microsoft.com/office/drawing/2014/main" id="{983796CE-30B5-466C-B46E-B2E3661BD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913" y="3490913"/>
            <a:ext cx="1084262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100" b="1">
                <a:latin typeface="微软雅黑" panose="020B0502040204020203" pitchFamily="34" charset="-122"/>
              </a:rPr>
              <a:t>序列化</a:t>
            </a:r>
          </a:p>
        </p:txBody>
      </p:sp>
      <p:sp>
        <p:nvSpPr>
          <p:cNvPr id="22545" name="文本框 85">
            <a:extLst>
              <a:ext uri="{FF2B5EF4-FFF2-40B4-BE49-F238E27FC236}">
                <a16:creationId xmlns:a16="http://schemas.microsoft.com/office/drawing/2014/main" id="{9AF51306-5769-48F7-9EB0-904CB0A04F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7750" y="725488"/>
            <a:ext cx="108267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100" b="1">
                <a:latin typeface="微软雅黑" panose="020B0502040204020203" pitchFamily="34" charset="-122"/>
              </a:rPr>
              <a:t>组件</a:t>
            </a: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6C05F784-2D2E-45D7-8F78-030FD76071E5}"/>
              </a:ext>
            </a:extLst>
          </p:cNvPr>
          <p:cNvSpPr/>
          <p:nvPr/>
        </p:nvSpPr>
        <p:spPr bwMode="auto">
          <a:xfrm>
            <a:off x="2371725" y="2063750"/>
            <a:ext cx="1728788" cy="6000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>
              <a:buFont typeface="Wingdings" panose="05000000000000000000" pitchFamily="2" charset="2"/>
              <a:buChar char="Ø"/>
              <a:defRPr/>
            </a:pPr>
            <a:r>
              <a:rPr lang="en-US" altLang="zh-CN" sz="1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Block Blob Storage</a:t>
            </a:r>
          </a:p>
          <a:p>
            <a:pPr marL="228600" indent="-228600">
              <a:buFont typeface="Wingdings" panose="05000000000000000000" pitchFamily="2" charset="2"/>
              <a:buChar char="Ø"/>
              <a:defRPr/>
            </a:pPr>
            <a:r>
              <a:rPr lang="en-US" altLang="zh-CN" sz="1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Page Blob Storage</a:t>
            </a:r>
          </a:p>
          <a:p>
            <a:pPr marL="228600" indent="-228600">
              <a:buFont typeface="Wingdings" panose="05000000000000000000" pitchFamily="2" charset="2"/>
              <a:buChar char="Ø"/>
              <a:defRPr/>
            </a:pPr>
            <a:r>
              <a:rPr lang="zh-CN" altLang="en-US" sz="1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冷、热</a:t>
            </a:r>
          </a:p>
        </p:txBody>
      </p:sp>
      <p:sp>
        <p:nvSpPr>
          <p:cNvPr id="22547" name="文本框 88">
            <a:extLst>
              <a:ext uri="{FF2B5EF4-FFF2-40B4-BE49-F238E27FC236}">
                <a16:creationId xmlns:a16="http://schemas.microsoft.com/office/drawing/2014/main" id="{7417A5FC-25C1-4D58-B30D-B445F4FEAC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0288" y="1852613"/>
            <a:ext cx="108267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100" b="1">
                <a:latin typeface="微软雅黑" panose="020B0502040204020203" pitchFamily="34" charset="-122"/>
              </a:rPr>
              <a:t>类型</a:t>
            </a:r>
          </a:p>
        </p:txBody>
      </p:sp>
      <p:sp>
        <p:nvSpPr>
          <p:cNvPr id="22548" name="文本框 89">
            <a:extLst>
              <a:ext uri="{FF2B5EF4-FFF2-40B4-BE49-F238E27FC236}">
                <a16:creationId xmlns:a16="http://schemas.microsoft.com/office/drawing/2014/main" id="{5DA53347-A419-45F8-827C-84D736E853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4650" y="708025"/>
            <a:ext cx="10826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100" b="1">
                <a:latin typeface="微软雅黑" panose="020B0502040204020203" pitchFamily="34" charset="-122"/>
              </a:rPr>
              <a:t>组件</a:t>
            </a: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35A2F71D-84AE-4E68-B7D1-19057CBBCB57}"/>
              </a:ext>
            </a:extLst>
          </p:cNvPr>
          <p:cNvSpPr/>
          <p:nvPr/>
        </p:nvSpPr>
        <p:spPr bwMode="auto">
          <a:xfrm>
            <a:off x="4198938" y="2227263"/>
            <a:ext cx="1746250" cy="600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28600" indent="-228600">
              <a:buFont typeface="Wingdings" panose="05000000000000000000" pitchFamily="2" charset="2"/>
              <a:buChar char="Ø"/>
              <a:defRPr/>
            </a:pPr>
            <a:r>
              <a:rPr lang="en-US" altLang="zh-CN" sz="1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Azcopy</a:t>
            </a:r>
          </a:p>
          <a:p>
            <a:pPr marL="228600" indent="-228600">
              <a:buFont typeface="Wingdings" panose="05000000000000000000" pitchFamily="2" charset="2"/>
              <a:buChar char="Ø"/>
              <a:defRPr/>
            </a:pPr>
            <a:r>
              <a:rPr lang="en-US" altLang="zh-CN" sz="1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Kettle</a:t>
            </a:r>
          </a:p>
          <a:p>
            <a:pPr marL="228600" indent="-228600">
              <a:buFont typeface="Wingdings" panose="05000000000000000000" pitchFamily="2" charset="2"/>
              <a:buChar char="Ø"/>
              <a:defRPr/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Nifi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550" name="文本框 91">
            <a:extLst>
              <a:ext uri="{FF2B5EF4-FFF2-40B4-BE49-F238E27FC236}">
                <a16:creationId xmlns:a16="http://schemas.microsoft.com/office/drawing/2014/main" id="{8653464A-ED46-46C4-A470-CFA8A888F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8938" y="1971675"/>
            <a:ext cx="10842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100" b="1">
                <a:latin typeface="微软雅黑" panose="020B0502040204020203" pitchFamily="34" charset="-122"/>
              </a:rPr>
              <a:t>ETL</a:t>
            </a:r>
            <a:endParaRPr lang="zh-CN" altLang="en-US" sz="1100" b="1">
              <a:latin typeface="微软雅黑" panose="020B0502040204020203" pitchFamily="34" charset="-122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3D91B761-4B5F-4B0D-A613-8005409EAD8D}"/>
              </a:ext>
            </a:extLst>
          </p:cNvPr>
          <p:cNvSpPr/>
          <p:nvPr/>
        </p:nvSpPr>
        <p:spPr bwMode="auto">
          <a:xfrm>
            <a:off x="5929313" y="3668713"/>
            <a:ext cx="1747837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28600" indent="-228600">
              <a:buFont typeface="Wingdings" panose="05000000000000000000" pitchFamily="2" charset="2"/>
              <a:buChar char="Ø"/>
              <a:defRPr/>
            </a:pPr>
            <a:r>
              <a:rPr lang="en-US" altLang="zh-CN" sz="1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Teld BDG</a:t>
            </a:r>
            <a:endParaRPr lang="zh-CN" altLang="en-US" sz="11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552" name="文本框 93">
            <a:extLst>
              <a:ext uri="{FF2B5EF4-FFF2-40B4-BE49-F238E27FC236}">
                <a16:creationId xmlns:a16="http://schemas.microsoft.com/office/drawing/2014/main" id="{19912B06-9CB8-46CF-9AB3-01BBBE19CA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9313" y="3413125"/>
            <a:ext cx="10842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100" b="1">
                <a:latin typeface="微软雅黑" panose="020B0502040204020203" pitchFamily="34" charset="-122"/>
              </a:rPr>
              <a:t>组件</a:t>
            </a:r>
          </a:p>
        </p:txBody>
      </p:sp>
      <p:sp>
        <p:nvSpPr>
          <p:cNvPr id="22553" name="文本框 94">
            <a:extLst>
              <a:ext uri="{FF2B5EF4-FFF2-40B4-BE49-F238E27FC236}">
                <a16:creationId xmlns:a16="http://schemas.microsoft.com/office/drawing/2014/main" id="{596574C1-A699-4C8A-8B6B-E549184C1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6038" y="795338"/>
            <a:ext cx="108267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100" b="1">
                <a:latin typeface="微软雅黑" panose="020B0502040204020203" pitchFamily="34" charset="-122"/>
              </a:rPr>
              <a:t>OLAP</a:t>
            </a:r>
            <a:r>
              <a:rPr lang="zh-CN" altLang="en-US" sz="1100" b="1">
                <a:latin typeface="微软雅黑" panose="020B0502040204020203" pitchFamily="34" charset="-122"/>
              </a:rPr>
              <a:t>分析</a:t>
            </a: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54DEB8DE-6EB1-42EA-9F0B-E5F311E8AF2D}"/>
              </a:ext>
            </a:extLst>
          </p:cNvPr>
          <p:cNvSpPr/>
          <p:nvPr/>
        </p:nvSpPr>
        <p:spPr bwMode="auto">
          <a:xfrm>
            <a:off x="7707313" y="1924050"/>
            <a:ext cx="1366837" cy="9382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>
              <a:buFont typeface="Wingdings" panose="05000000000000000000" pitchFamily="2" charset="2"/>
              <a:buChar char="Ø"/>
              <a:defRPr/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Presto</a:t>
            </a:r>
          </a:p>
          <a:p>
            <a:pPr marL="228600" indent="-228600">
              <a:buFont typeface="Wingdings" panose="05000000000000000000" pitchFamily="2" charset="2"/>
              <a:buChar char="Ø"/>
              <a:defRPr/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Astro</a:t>
            </a:r>
          </a:p>
          <a:p>
            <a:pPr marL="228600" indent="-228600">
              <a:buFont typeface="Wingdings" panose="05000000000000000000" pitchFamily="2" charset="2"/>
              <a:buChar char="Ø"/>
              <a:defRPr/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Impala</a:t>
            </a:r>
          </a:p>
          <a:p>
            <a:pPr marL="228600" indent="-228600">
              <a:buFont typeface="Wingdings" panose="05000000000000000000" pitchFamily="2" charset="2"/>
              <a:buChar char="Ø"/>
              <a:defRPr/>
            </a:pPr>
            <a:r>
              <a:rPr lang="en-US" altLang="zh-CN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Phoenix</a:t>
            </a:r>
          </a:p>
          <a:p>
            <a:pPr marL="228600" indent="-228600">
              <a:buFont typeface="Wingdings" panose="05000000000000000000" pitchFamily="2" charset="2"/>
              <a:buChar char="Ø"/>
              <a:defRPr/>
            </a:pPr>
            <a:r>
              <a:rPr lang="en-US" altLang="zh-CN" sz="1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Spark</a:t>
            </a:r>
            <a:endParaRPr lang="zh-CN" altLang="en-US" sz="11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555" name="文本框 96">
            <a:extLst>
              <a:ext uri="{FF2B5EF4-FFF2-40B4-BE49-F238E27FC236}">
                <a16:creationId xmlns:a16="http://schemas.microsoft.com/office/drawing/2014/main" id="{BD954C78-2197-40BC-ADD5-1C2A79BB3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4613" y="1695450"/>
            <a:ext cx="10826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100" b="1">
                <a:latin typeface="微软雅黑" panose="020B0502040204020203" pitchFamily="34" charset="-122"/>
              </a:rPr>
              <a:t>Adhoc</a:t>
            </a:r>
            <a:endParaRPr lang="zh-CN" altLang="en-US" sz="1100" b="1">
              <a:latin typeface="微软雅黑" panose="020B0502040204020203" pitchFamily="34" charset="-122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482C95F1-3287-4DFE-84A1-2D1ECE6455A0}"/>
              </a:ext>
            </a:extLst>
          </p:cNvPr>
          <p:cNvSpPr/>
          <p:nvPr/>
        </p:nvSpPr>
        <p:spPr bwMode="auto">
          <a:xfrm>
            <a:off x="7756525" y="3987800"/>
            <a:ext cx="1508125" cy="9382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>
              <a:buFont typeface="Wingdings" panose="05000000000000000000" pitchFamily="2" charset="2"/>
              <a:buChar char="Ø"/>
              <a:defRPr/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Mahout</a:t>
            </a:r>
          </a:p>
          <a:p>
            <a:pPr marL="228600" indent="-228600">
              <a:buFont typeface="Wingdings" panose="05000000000000000000" pitchFamily="2" charset="2"/>
              <a:buChar char="Ø"/>
              <a:defRPr/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Spark Mllib</a:t>
            </a:r>
          </a:p>
          <a:p>
            <a:pPr marL="228600" indent="-228600">
              <a:buFont typeface="Wingdings" panose="05000000000000000000" pitchFamily="2" charset="2"/>
              <a:buChar char="Ø"/>
              <a:defRPr/>
            </a:pPr>
            <a:r>
              <a:rPr lang="en-US" altLang="zh-CN" sz="1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Rserve</a:t>
            </a:r>
          </a:p>
          <a:p>
            <a:pPr marL="228600" indent="-228600">
              <a:buFont typeface="Wingdings" panose="05000000000000000000" pitchFamily="2" charset="2"/>
              <a:buChar char="Ø"/>
              <a:defRPr/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Microsoft RServe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557" name="文本框 98">
            <a:extLst>
              <a:ext uri="{FF2B5EF4-FFF2-40B4-BE49-F238E27FC236}">
                <a16:creationId xmlns:a16="http://schemas.microsoft.com/office/drawing/2014/main" id="{3D251315-5030-4505-813E-B753FCC1C4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9538" y="3821113"/>
            <a:ext cx="108267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100" b="1">
                <a:latin typeface="微软雅黑" panose="020B0502040204020203" pitchFamily="34" charset="-122"/>
              </a:rPr>
              <a:t>ML</a:t>
            </a:r>
            <a:endParaRPr lang="zh-CN" altLang="en-US" sz="1100" b="1">
              <a:latin typeface="微软雅黑" panose="020B0502040204020203" pitchFamily="34" charset="-122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DC62FDC9-6C54-49A6-B804-C031351C17F2}"/>
              </a:ext>
            </a:extLst>
          </p:cNvPr>
          <p:cNvSpPr/>
          <p:nvPr/>
        </p:nvSpPr>
        <p:spPr bwMode="auto">
          <a:xfrm>
            <a:off x="7739063" y="5048250"/>
            <a:ext cx="1508125" cy="9382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>
              <a:buFont typeface="Wingdings" panose="05000000000000000000" pitchFamily="2" charset="2"/>
              <a:buChar char="Ø"/>
              <a:defRPr/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TensorFlow</a:t>
            </a:r>
          </a:p>
          <a:p>
            <a:pPr marL="228600" indent="-228600">
              <a:buFont typeface="Wingdings" panose="05000000000000000000" pitchFamily="2" charset="2"/>
              <a:buChar char="Ø"/>
              <a:defRPr/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CNTK</a:t>
            </a:r>
          </a:p>
          <a:p>
            <a:pPr marL="228600" indent="-228600">
              <a:buFont typeface="Wingdings" panose="05000000000000000000" pitchFamily="2" charset="2"/>
              <a:buChar char="Ø"/>
              <a:defRPr/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Caffe/Caffe2</a:t>
            </a:r>
          </a:p>
          <a:p>
            <a:pPr marL="228600" indent="-228600">
              <a:buFont typeface="Wingdings" panose="05000000000000000000" pitchFamily="2" charset="2"/>
              <a:buChar char="Ø"/>
              <a:defRPr/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Tourch</a:t>
            </a:r>
          </a:p>
          <a:p>
            <a:pPr marL="228600" indent="-228600">
              <a:buFont typeface="Wingdings" panose="05000000000000000000" pitchFamily="2" charset="2"/>
              <a:buChar char="Ø"/>
              <a:defRPr/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Theano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559" name="文本框 100">
            <a:extLst>
              <a:ext uri="{FF2B5EF4-FFF2-40B4-BE49-F238E27FC236}">
                <a16:creationId xmlns:a16="http://schemas.microsoft.com/office/drawing/2014/main" id="{DFD10814-7216-4D60-B4AF-2CB5A2C2D5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6363" y="4856163"/>
            <a:ext cx="1084262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100" b="1">
                <a:latin typeface="微软雅黑" panose="020B0502040204020203" pitchFamily="34" charset="-122"/>
              </a:rPr>
              <a:t>DL</a:t>
            </a:r>
            <a:endParaRPr lang="zh-CN" altLang="en-US" sz="1100" b="1">
              <a:latin typeface="微软雅黑" panose="020B0502040204020203" pitchFamily="34" charset="-122"/>
            </a:endParaRPr>
          </a:p>
        </p:txBody>
      </p:sp>
      <p:sp>
        <p:nvSpPr>
          <p:cNvPr id="22560" name="文本框 101">
            <a:extLst>
              <a:ext uri="{FF2B5EF4-FFF2-40B4-BE49-F238E27FC236}">
                <a16:creationId xmlns:a16="http://schemas.microsoft.com/office/drawing/2014/main" id="{1BB30EA8-6959-4731-8861-931D7E7AD8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3725" y="3470275"/>
            <a:ext cx="10826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100" b="1">
                <a:latin typeface="微软雅黑" panose="020B0502040204020203" pitchFamily="34" charset="-122"/>
              </a:rPr>
              <a:t>组件</a:t>
            </a:r>
          </a:p>
        </p:txBody>
      </p:sp>
      <p:sp>
        <p:nvSpPr>
          <p:cNvPr id="22561" name="矩形 32">
            <a:extLst>
              <a:ext uri="{FF2B5EF4-FFF2-40B4-BE49-F238E27FC236}">
                <a16:creationId xmlns:a16="http://schemas.microsoft.com/office/drawing/2014/main" id="{185FD6CB-B36A-43AC-9AE8-4EC949979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6813" y="3636963"/>
            <a:ext cx="12509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100">
                <a:solidFill>
                  <a:srgbClr val="00B0F0"/>
                </a:solidFill>
                <a:latin typeface="微软雅黑" panose="020B0502040204020203" pitchFamily="34" charset="-122"/>
              </a:rPr>
              <a:t>TEXTFILE</a:t>
            </a:r>
            <a:endParaRPr lang="en-US" altLang="zh-CN" sz="1100">
              <a:solidFill>
                <a:srgbClr val="00B0F0"/>
              </a:solidFill>
              <a:latin typeface="微软雅黑" panose="020B0502040204020203" pitchFamily="34" charset="-122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100">
                <a:solidFill>
                  <a:srgbClr val="00B0F0"/>
                </a:solidFill>
                <a:latin typeface="微软雅黑" panose="020B0502040204020203" pitchFamily="34" charset="-122"/>
              </a:rPr>
              <a:t>AVRO</a:t>
            </a:r>
            <a:r>
              <a:rPr lang="zh-CN" altLang="en-US" sz="1100">
                <a:latin typeface="微软雅黑" panose="020B0502040204020203" pitchFamily="34" charset="-122"/>
              </a:rPr>
              <a:t>　</a:t>
            </a:r>
            <a:endParaRPr lang="en-US" altLang="zh-CN" sz="1100">
              <a:latin typeface="微软雅黑" panose="020B0502040204020203" pitchFamily="34" charset="-122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100">
                <a:latin typeface="微软雅黑" panose="020B0502040204020203" pitchFamily="34" charset="-122"/>
              </a:rPr>
              <a:t>ORC　 </a:t>
            </a:r>
            <a:endParaRPr lang="en-US" altLang="zh-CN" sz="1100">
              <a:latin typeface="微软雅黑" panose="020B0502040204020203" pitchFamily="34" charset="-122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100">
                <a:latin typeface="微软雅黑" panose="020B0502040204020203" pitchFamily="34" charset="-122"/>
              </a:rPr>
              <a:t>PARQUET</a:t>
            </a:r>
          </a:p>
        </p:txBody>
      </p:sp>
      <p:sp>
        <p:nvSpPr>
          <p:cNvPr id="22562" name="文本框 88">
            <a:extLst>
              <a:ext uri="{FF2B5EF4-FFF2-40B4-BE49-F238E27FC236}">
                <a16:creationId xmlns:a16="http://schemas.microsoft.com/office/drawing/2014/main" id="{2B4136B4-AA00-42E7-A11C-8F93436202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6325" y="3429000"/>
            <a:ext cx="10826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100" b="1">
                <a:latin typeface="微软雅黑" panose="020B0502040204020203" pitchFamily="34" charset="-122"/>
              </a:rPr>
              <a:t>文件格式</a:t>
            </a:r>
          </a:p>
        </p:txBody>
      </p:sp>
      <p:sp>
        <p:nvSpPr>
          <p:cNvPr id="22563" name="矩形 34">
            <a:extLst>
              <a:ext uri="{FF2B5EF4-FFF2-40B4-BE49-F238E27FC236}">
                <a16:creationId xmlns:a16="http://schemas.microsoft.com/office/drawing/2014/main" id="{08F7D99A-187E-4706-8ACA-E00632874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3638" y="4591050"/>
            <a:ext cx="1250950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z="1100">
                <a:solidFill>
                  <a:srgbClr val="00B0F0"/>
                </a:solidFill>
                <a:latin typeface="微软雅黑" panose="020B0502040204020203" pitchFamily="34" charset="-122"/>
              </a:rPr>
              <a:t>snappy </a:t>
            </a:r>
            <a:r>
              <a:rPr lang="zh-CN" altLang="en-US" sz="1100">
                <a:latin typeface="微软雅黑" panose="020B0502040204020203" pitchFamily="34" charset="-122"/>
              </a:rPr>
              <a:t>　</a:t>
            </a:r>
            <a:endParaRPr lang="en-US" altLang="zh-CN" sz="1100">
              <a:latin typeface="微软雅黑" panose="020B0502040204020203" pitchFamily="34" charset="-122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z="1100">
                <a:solidFill>
                  <a:srgbClr val="00B0F0"/>
                </a:solidFill>
                <a:latin typeface="微软雅黑" panose="020B0502040204020203" pitchFamily="34" charset="-122"/>
              </a:rPr>
              <a:t>lz4 </a:t>
            </a:r>
            <a:r>
              <a:rPr lang="zh-CN" altLang="en-US" sz="1100">
                <a:latin typeface="微软雅黑" panose="020B0502040204020203" pitchFamily="34" charset="-122"/>
              </a:rPr>
              <a:t>　 </a:t>
            </a:r>
            <a:endParaRPr lang="en-US" altLang="zh-CN" sz="1100">
              <a:latin typeface="微软雅黑" panose="020B0502040204020203" pitchFamily="34" charset="-122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z="1100">
                <a:latin typeface="微软雅黑" panose="020B0502040204020203" pitchFamily="34" charset="-122"/>
              </a:rPr>
              <a:t>lzo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z="1100">
                <a:latin typeface="微软雅黑" panose="020B0502040204020203" pitchFamily="34" charset="-122"/>
              </a:rPr>
              <a:t>Gzip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z="1100">
                <a:latin typeface="微软雅黑" panose="020B0502040204020203" pitchFamily="34" charset="-122"/>
              </a:rPr>
              <a:t>bzip2</a:t>
            </a:r>
            <a:endParaRPr lang="zh-CN" altLang="en-US" sz="1100">
              <a:latin typeface="微软雅黑" panose="020B0502040204020203" pitchFamily="34" charset="-122"/>
            </a:endParaRPr>
          </a:p>
        </p:txBody>
      </p:sp>
      <p:sp>
        <p:nvSpPr>
          <p:cNvPr id="22564" name="文本框 88">
            <a:extLst>
              <a:ext uri="{FF2B5EF4-FFF2-40B4-BE49-F238E27FC236}">
                <a16:creationId xmlns:a16="http://schemas.microsoft.com/office/drawing/2014/main" id="{F15C7D3A-A01D-45FB-AB95-9E8AA424B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3150" y="4384675"/>
            <a:ext cx="10826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100" b="1">
                <a:latin typeface="微软雅黑" panose="020B0502040204020203" pitchFamily="34" charset="-122"/>
              </a:rPr>
              <a:t>压缩方式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F47AE02-1C17-4D56-BF1C-52B224E1F9E9}"/>
              </a:ext>
            </a:extLst>
          </p:cNvPr>
          <p:cNvSpPr/>
          <p:nvPr/>
        </p:nvSpPr>
        <p:spPr bwMode="auto">
          <a:xfrm>
            <a:off x="7761288" y="3554413"/>
            <a:ext cx="1508125" cy="26193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>
              <a:buFont typeface="Wingdings" panose="05000000000000000000" pitchFamily="2" charset="2"/>
              <a:buChar char="Ø"/>
              <a:defRPr/>
            </a:pPr>
            <a:r>
              <a:rPr lang="en-US" altLang="zh-CN" sz="1100" dirty="0" err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TiDB</a:t>
            </a:r>
            <a:endParaRPr lang="zh-CN" altLang="en-US" sz="11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566" name="文本框 98">
            <a:extLst>
              <a:ext uri="{FF2B5EF4-FFF2-40B4-BE49-F238E27FC236}">
                <a16:creationId xmlns:a16="http://schemas.microsoft.com/office/drawing/2014/main" id="{C21D4559-29C5-4566-9265-E9ABD8931E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4300" y="3387725"/>
            <a:ext cx="10826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2040204020203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100" b="1">
                <a:latin typeface="微软雅黑" panose="020B0502040204020203" pitchFamily="34" charset="-122"/>
              </a:rPr>
              <a:t>NewSql</a:t>
            </a:r>
            <a:endParaRPr lang="zh-CN" altLang="en-US" sz="1100" b="1">
              <a:latin typeface="微软雅黑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93044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0" name="标题 12">
            <a:extLst>
              <a:ext uri="{FF2B5EF4-FFF2-40B4-BE49-F238E27FC236}">
                <a16:creationId xmlns:a16="http://schemas.microsoft.com/office/drawing/2014/main" id="{152F25FA-5CB5-4F1B-891C-C5CB883DA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3" y="144463"/>
            <a:ext cx="4237037" cy="584200"/>
          </a:xfr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3200" dirty="0">
                <a:solidFill>
                  <a:srgbClr val="11A4C3"/>
                </a:solidFill>
                <a:latin typeface="+mn-ea"/>
                <a:ea typeface="+mn-ea"/>
                <a:cs typeface="+mn-ea"/>
                <a:sym typeface="+mn-lt"/>
              </a:rPr>
              <a:t>数据治理</a:t>
            </a:r>
            <a:r>
              <a:rPr lang="en-US" altLang="zh-CN" sz="3200" dirty="0">
                <a:solidFill>
                  <a:srgbClr val="11A4C3"/>
                </a:solidFill>
                <a:latin typeface="+mn-ea"/>
                <a:ea typeface="+mn-ea"/>
                <a:cs typeface="+mn-ea"/>
                <a:sym typeface="+mn-lt"/>
              </a:rPr>
              <a:t>--</a:t>
            </a:r>
            <a:r>
              <a:rPr lang="zh-CN" altLang="en-US" sz="3200" dirty="0">
                <a:solidFill>
                  <a:srgbClr val="11A4C3"/>
                </a:solidFill>
                <a:latin typeface="+mn-ea"/>
                <a:ea typeface="+mn-ea"/>
                <a:cs typeface="+mn-ea"/>
                <a:sym typeface="+mn-lt"/>
              </a:rPr>
              <a:t>数据量分布</a:t>
            </a:r>
            <a:endParaRPr lang="zh-CN" altLang="en-US" sz="3200" dirty="0">
              <a:solidFill>
                <a:srgbClr val="11A4C3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4579" name="图片 1">
            <a:extLst>
              <a:ext uri="{FF2B5EF4-FFF2-40B4-BE49-F238E27FC236}">
                <a16:creationId xmlns:a16="http://schemas.microsoft.com/office/drawing/2014/main" id="{C97CDF2E-B470-4F15-B27E-9A725B106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760413"/>
            <a:ext cx="11306175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8">
            <a:extLst>
              <a:ext uri="{FF2B5EF4-FFF2-40B4-BE49-F238E27FC236}">
                <a16:creationId xmlns:a16="http://schemas.microsoft.com/office/drawing/2014/main" id="{E57CA1AD-5694-4A9B-9E84-B73379FE9669}"/>
              </a:ext>
            </a:extLst>
          </p:cNvPr>
          <p:cNvSpPr txBox="1"/>
          <p:nvPr/>
        </p:nvSpPr>
        <p:spPr>
          <a:xfrm>
            <a:off x="504825" y="5791200"/>
            <a:ext cx="4824413" cy="6477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200" b="1" dirty="0">
                <a:solidFill>
                  <a:srgbClr val="FF0000"/>
                </a:solidFill>
                <a:latin typeface="+mn-ea"/>
                <a:ea typeface="+mn-ea"/>
              </a:rPr>
              <a:t>24</a:t>
            </a:r>
            <a:r>
              <a:rPr lang="zh-CN" altLang="en-US" sz="1200" b="1" dirty="0">
                <a:solidFill>
                  <a:srgbClr val="FF0000"/>
                </a:solidFill>
                <a:latin typeface="+mn-ea"/>
                <a:ea typeface="+mn-ea"/>
              </a:rPr>
              <a:t>小时不间断的数据流入、集群总有撑满的时间，解决方案：</a:t>
            </a:r>
            <a:endParaRPr lang="en-US" altLang="zh-CN" sz="12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171450" indent="-171450">
              <a:buFont typeface="Wingdings" panose="05000000000000000000" pitchFamily="2" charset="2"/>
              <a:buChar char="Ø"/>
              <a:defRPr/>
            </a:pPr>
            <a:r>
              <a:rPr lang="zh-CN" altLang="en-US" sz="1200" b="1" dirty="0">
                <a:solidFill>
                  <a:srgbClr val="FF0000"/>
                </a:solidFill>
                <a:latin typeface="+mn-ea"/>
                <a:ea typeface="+mn-ea"/>
              </a:rPr>
              <a:t>水平扩展 ？</a:t>
            </a:r>
            <a:endParaRPr lang="en-US" altLang="zh-CN" sz="12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171450" indent="-171450">
              <a:buFont typeface="Wingdings" panose="05000000000000000000" pitchFamily="2" charset="2"/>
              <a:buChar char="Ø"/>
              <a:defRPr/>
            </a:pPr>
            <a:r>
              <a:rPr lang="zh-CN" altLang="en-US" sz="1200" b="1" dirty="0">
                <a:solidFill>
                  <a:srgbClr val="FF0000"/>
                </a:solidFill>
                <a:latin typeface="+mn-ea"/>
                <a:ea typeface="+mn-ea"/>
              </a:rPr>
              <a:t>冷热分离 ？</a:t>
            </a:r>
          </a:p>
        </p:txBody>
      </p:sp>
    </p:spTree>
    <p:extLst>
      <p:ext uri="{BB962C8B-B14F-4D97-AF65-F5344CB8AC3E}">
        <p14:creationId xmlns:p14="http://schemas.microsoft.com/office/powerpoint/2010/main" val="116695103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68251E2-1469-48DE-9FC1-2AFFDF361D72}"/>
              </a:ext>
            </a:extLst>
          </p:cNvPr>
          <p:cNvSpPr/>
          <p:nvPr/>
        </p:nvSpPr>
        <p:spPr>
          <a:xfrm>
            <a:off x="-4763" y="0"/>
            <a:ext cx="11545888" cy="6462713"/>
          </a:xfrm>
          <a:prstGeom prst="rect">
            <a:avLst/>
          </a:prstGeom>
          <a:solidFill>
            <a:srgbClr val="0196B7"/>
          </a:solidFill>
          <a:ln>
            <a:solidFill>
              <a:srgbClr val="0196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40" dirty="0"/>
          </a:p>
        </p:txBody>
      </p:sp>
      <p:sp>
        <p:nvSpPr>
          <p:cNvPr id="9219" name="文本框 6">
            <a:extLst>
              <a:ext uri="{FF2B5EF4-FFF2-40B4-BE49-F238E27FC236}">
                <a16:creationId xmlns:a16="http://schemas.microsoft.com/office/drawing/2014/main" id="{DE723B7E-F78B-4346-B71D-0BB68C7B4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487" y="3455988"/>
            <a:ext cx="23391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大数据技术研发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E753A8A6-2B3C-4E98-BAFA-BEDB84723C0C}"/>
              </a:ext>
            </a:extLst>
          </p:cNvPr>
          <p:cNvSpPr/>
          <p:nvPr/>
        </p:nvSpPr>
        <p:spPr>
          <a:xfrm>
            <a:off x="4859406" y="1275720"/>
            <a:ext cx="1803237" cy="180323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sz="1700" noProof="1">
              <a:solidFill>
                <a:prstClr val="white"/>
              </a:solidFill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490B1213-2A53-4982-B6C8-20BAD3F85F29}"/>
              </a:ext>
            </a:extLst>
          </p:cNvPr>
          <p:cNvSpPr/>
          <p:nvPr/>
        </p:nvSpPr>
        <p:spPr>
          <a:xfrm>
            <a:off x="4991100" y="1408113"/>
            <a:ext cx="1539875" cy="1539875"/>
          </a:xfrm>
          <a:prstGeom prst="ellipse">
            <a:avLst/>
          </a:prstGeom>
          <a:solidFill>
            <a:srgbClr val="0196B7"/>
          </a:solidFill>
          <a:ln>
            <a:solidFill>
              <a:srgbClr val="0196B7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5670" b="1" noProof="1">
                <a:solidFill>
                  <a:prstClr val="white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89136851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>
            <a:extLst>
              <a:ext uri="{FF2B5EF4-FFF2-40B4-BE49-F238E27FC236}">
                <a16:creationId xmlns:a16="http://schemas.microsoft.com/office/drawing/2014/main" id="{155BBCAC-8989-444A-9CA0-D8349CA9FB24}"/>
              </a:ext>
            </a:extLst>
          </p:cNvPr>
          <p:cNvSpPr/>
          <p:nvPr/>
        </p:nvSpPr>
        <p:spPr>
          <a:xfrm>
            <a:off x="522288" y="215900"/>
            <a:ext cx="326243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大数据 </a:t>
            </a:r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技术研发部</a:t>
            </a:r>
            <a:endParaRPr lang="en-US" altLang="zh-CN" sz="2400" dirty="0">
              <a:solidFill>
                <a:schemeClr val="tx2">
                  <a:lumMod val="60000"/>
                  <a:lumOff val="4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E4BE61-EDBF-463E-9088-3476418B7F94}"/>
              </a:ext>
            </a:extLst>
          </p:cNvPr>
          <p:cNvSpPr/>
          <p:nvPr/>
        </p:nvSpPr>
        <p:spPr>
          <a:xfrm>
            <a:off x="1733479" y="920860"/>
            <a:ext cx="2664296" cy="13831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目标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endParaRPr lang="en-US" altLang="zh-CN" dirty="0"/>
          </a:p>
          <a:p>
            <a:pPr algn="ctr"/>
            <a:r>
              <a:rPr lang="zh-CN" altLang="en-US" dirty="0"/>
              <a:t>支持特来电业务量增长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512138-7A4C-40DC-A478-853ADA390D2D}"/>
              </a:ext>
            </a:extLst>
          </p:cNvPr>
          <p:cNvSpPr/>
          <p:nvPr/>
        </p:nvSpPr>
        <p:spPr>
          <a:xfrm>
            <a:off x="1733479" y="2414372"/>
            <a:ext cx="2664296" cy="8640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目标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endParaRPr lang="en-US" altLang="zh-CN" dirty="0"/>
          </a:p>
          <a:p>
            <a:pPr algn="ctr"/>
            <a:r>
              <a:rPr lang="zh-CN" altLang="en-US" dirty="0"/>
              <a:t>保证云平台架构稳定、高效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5A581B-5353-4031-9D7D-E7C74B5B5B82}"/>
              </a:ext>
            </a:extLst>
          </p:cNvPr>
          <p:cNvSpPr/>
          <p:nvPr/>
        </p:nvSpPr>
        <p:spPr>
          <a:xfrm>
            <a:off x="1733479" y="3484351"/>
            <a:ext cx="2664296" cy="184396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目标</a:t>
            </a:r>
            <a:r>
              <a:rPr lang="en-US" altLang="zh-CN" dirty="0"/>
              <a:t>3</a:t>
            </a:r>
            <a:r>
              <a:rPr lang="zh-CN" altLang="en-US" dirty="0"/>
              <a:t>：</a:t>
            </a:r>
            <a:endParaRPr lang="en-US" altLang="zh-CN" dirty="0"/>
          </a:p>
          <a:p>
            <a:pPr algn="ctr"/>
            <a:r>
              <a:rPr lang="zh-CN" altLang="en-US" dirty="0"/>
              <a:t>支持大数据应用落地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1DA1CE-E64C-495C-B8B7-C219CB5EF034}"/>
              </a:ext>
            </a:extLst>
          </p:cNvPr>
          <p:cNvSpPr/>
          <p:nvPr/>
        </p:nvSpPr>
        <p:spPr>
          <a:xfrm>
            <a:off x="5186603" y="3478964"/>
            <a:ext cx="3240360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大数据开发框架、开发工具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237056-CEAA-4507-AE26-C33628538C6F}"/>
              </a:ext>
            </a:extLst>
          </p:cNvPr>
          <p:cNvSpPr/>
          <p:nvPr/>
        </p:nvSpPr>
        <p:spPr>
          <a:xfrm>
            <a:off x="5186603" y="3983020"/>
            <a:ext cx="3240360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算法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25A7C1-85E7-4AEB-885A-B44F0CE5E4C8}"/>
              </a:ext>
            </a:extLst>
          </p:cNvPr>
          <p:cNvSpPr/>
          <p:nvPr/>
        </p:nvSpPr>
        <p:spPr>
          <a:xfrm>
            <a:off x="5186603" y="4458836"/>
            <a:ext cx="3240360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机器学习、人工智能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8566A7-0D55-4A81-899D-BD38E2EB2C21}"/>
              </a:ext>
            </a:extLst>
          </p:cNvPr>
          <p:cNvSpPr/>
          <p:nvPr/>
        </p:nvSpPr>
        <p:spPr>
          <a:xfrm>
            <a:off x="5186603" y="4962892"/>
            <a:ext cx="3240360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传统</a:t>
            </a:r>
            <a:r>
              <a:rPr lang="en-US" altLang="zh-CN" sz="1600" dirty="0"/>
              <a:t>BI</a:t>
            </a:r>
            <a:r>
              <a:rPr lang="zh-CN" altLang="en-US" sz="1600" dirty="0"/>
              <a:t>的提升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C85AC13C-2A6C-4361-97FC-37FCC0FC0B96}"/>
              </a:ext>
            </a:extLst>
          </p:cNvPr>
          <p:cNvSpPr/>
          <p:nvPr/>
        </p:nvSpPr>
        <p:spPr>
          <a:xfrm>
            <a:off x="8572609" y="3478964"/>
            <a:ext cx="288032" cy="1843968"/>
          </a:xfrm>
          <a:prstGeom prst="rightBrac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C45478-D255-4E2B-8782-7FE79708A1D2}"/>
              </a:ext>
            </a:extLst>
          </p:cNvPr>
          <p:cNvSpPr/>
          <p:nvPr/>
        </p:nvSpPr>
        <p:spPr>
          <a:xfrm>
            <a:off x="8931019" y="3803000"/>
            <a:ext cx="1942586" cy="10801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这些是支持大数据修车、智能运维的基础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D15730-B8CB-45D6-8FFC-4E86A834DE93}"/>
              </a:ext>
            </a:extLst>
          </p:cNvPr>
          <p:cNvSpPr/>
          <p:nvPr/>
        </p:nvSpPr>
        <p:spPr>
          <a:xfrm>
            <a:off x="648469" y="918598"/>
            <a:ext cx="580953" cy="44097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FF00"/>
                </a:solidFill>
              </a:rPr>
              <a:t>大数据技术研发部</a:t>
            </a:r>
            <a:endParaRPr lang="en-US" altLang="zh-CN" dirty="0">
              <a:solidFill>
                <a:srgbClr val="FFFF00"/>
              </a:solidFill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BE2FB44-51AB-4C8F-8C1D-F0B44C4004E2}"/>
              </a:ext>
            </a:extLst>
          </p:cNvPr>
          <p:cNvSpPr/>
          <p:nvPr/>
        </p:nvSpPr>
        <p:spPr>
          <a:xfrm>
            <a:off x="1250437" y="1503874"/>
            <a:ext cx="504056" cy="216024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E5BAA25-64FB-456E-A378-B44C22EA3984}"/>
              </a:ext>
            </a:extLst>
          </p:cNvPr>
          <p:cNvSpPr/>
          <p:nvPr/>
        </p:nvSpPr>
        <p:spPr>
          <a:xfrm>
            <a:off x="1246395" y="2671947"/>
            <a:ext cx="504056" cy="21602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1E59D89-A126-4266-B0E8-DFF4744F5F38}"/>
              </a:ext>
            </a:extLst>
          </p:cNvPr>
          <p:cNvSpPr/>
          <p:nvPr/>
        </p:nvSpPr>
        <p:spPr>
          <a:xfrm>
            <a:off x="1231063" y="4242812"/>
            <a:ext cx="504056" cy="216024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C9FF3802-A870-4717-8AEC-CC2001096462}"/>
              </a:ext>
            </a:extLst>
          </p:cNvPr>
          <p:cNvCxnSpPr>
            <a:stCxn id="5" idx="3"/>
            <a:endCxn id="10" idx="1"/>
          </p:cNvCxnSpPr>
          <p:nvPr/>
        </p:nvCxnSpPr>
        <p:spPr>
          <a:xfrm flipV="1">
            <a:off x="4397775" y="3658984"/>
            <a:ext cx="788828" cy="74735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FD0D95FB-DE14-44E4-839C-ABEED7C2D6FB}"/>
              </a:ext>
            </a:extLst>
          </p:cNvPr>
          <p:cNvCxnSpPr>
            <a:stCxn id="5" idx="3"/>
            <a:endCxn id="11" idx="1"/>
          </p:cNvCxnSpPr>
          <p:nvPr/>
        </p:nvCxnSpPr>
        <p:spPr>
          <a:xfrm flipV="1">
            <a:off x="4397775" y="4163040"/>
            <a:ext cx="788828" cy="24329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6C6F0CB8-A240-4468-9F1F-A0E40A58BA9F}"/>
              </a:ext>
            </a:extLst>
          </p:cNvPr>
          <p:cNvCxnSpPr>
            <a:stCxn id="5" idx="3"/>
            <a:endCxn id="12" idx="1"/>
          </p:cNvCxnSpPr>
          <p:nvPr/>
        </p:nvCxnSpPr>
        <p:spPr>
          <a:xfrm>
            <a:off x="4397775" y="4406335"/>
            <a:ext cx="788828" cy="23252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F463CB04-4084-48BD-BE22-C43CF844E12F}"/>
              </a:ext>
            </a:extLst>
          </p:cNvPr>
          <p:cNvCxnSpPr>
            <a:stCxn id="5" idx="3"/>
            <a:endCxn id="13" idx="1"/>
          </p:cNvCxnSpPr>
          <p:nvPr/>
        </p:nvCxnSpPr>
        <p:spPr>
          <a:xfrm>
            <a:off x="4397775" y="4406335"/>
            <a:ext cx="788828" cy="73657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sp>
        <p:nvSpPr>
          <p:cNvPr id="37" name="Speech Bubble: Oval 36">
            <a:extLst>
              <a:ext uri="{FF2B5EF4-FFF2-40B4-BE49-F238E27FC236}">
                <a16:creationId xmlns:a16="http://schemas.microsoft.com/office/drawing/2014/main" id="{46A267F5-AF08-4127-BA4D-8A5E54A44F61}"/>
              </a:ext>
            </a:extLst>
          </p:cNvPr>
          <p:cNvSpPr/>
          <p:nvPr/>
        </p:nvSpPr>
        <p:spPr>
          <a:xfrm>
            <a:off x="9119510" y="819798"/>
            <a:ext cx="2304256" cy="1368152"/>
          </a:xfrm>
          <a:prstGeom prst="wedgeEllipseCallout">
            <a:avLst>
              <a:gd name="adj1" fmla="val -52415"/>
              <a:gd name="adj2" fmla="val 3245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每天</a:t>
            </a:r>
            <a:r>
              <a:rPr lang="en-US" altLang="zh-CN" sz="1600" dirty="0"/>
              <a:t>7</a:t>
            </a:r>
            <a:r>
              <a:rPr lang="zh-CN" altLang="en-US" sz="1600" dirty="0"/>
              <a:t>万笔订单，到年底要每天</a:t>
            </a:r>
            <a:r>
              <a:rPr lang="en-US" altLang="zh-CN" sz="1600" dirty="0"/>
              <a:t>20</a:t>
            </a:r>
            <a:r>
              <a:rPr lang="zh-CN" altLang="en-US" sz="1600" dirty="0"/>
              <a:t>万笔</a:t>
            </a:r>
            <a:r>
              <a:rPr lang="en-US" altLang="zh-CN" sz="1600" dirty="0"/>
              <a:t>+</a:t>
            </a:r>
            <a:r>
              <a:rPr lang="zh-CN" altLang="en-US" sz="1600" dirty="0"/>
              <a:t>智能运维的数据</a:t>
            </a:r>
          </a:p>
        </p:txBody>
      </p:sp>
      <p:sp>
        <p:nvSpPr>
          <p:cNvPr id="38" name="Speech Bubble: Oval 37">
            <a:extLst>
              <a:ext uri="{FF2B5EF4-FFF2-40B4-BE49-F238E27FC236}">
                <a16:creationId xmlns:a16="http://schemas.microsoft.com/office/drawing/2014/main" id="{290321EB-4E5A-4BBE-B2D7-83EFE5FB305D}"/>
              </a:ext>
            </a:extLst>
          </p:cNvPr>
          <p:cNvSpPr/>
          <p:nvPr/>
        </p:nvSpPr>
        <p:spPr>
          <a:xfrm>
            <a:off x="5653026" y="2394481"/>
            <a:ext cx="1872208" cy="940467"/>
          </a:xfrm>
          <a:prstGeom prst="wedgeEllipseCallout">
            <a:avLst>
              <a:gd name="adj1" fmla="val -71701"/>
              <a:gd name="adj2" fmla="val 3729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每天上亿次的链路请求，</a:t>
            </a:r>
            <a:r>
              <a:rPr lang="en-US" altLang="zh-CN" sz="1400" dirty="0"/>
              <a:t>99.92%</a:t>
            </a:r>
            <a:r>
              <a:rPr lang="zh-CN" altLang="en-US" sz="1400" dirty="0"/>
              <a:t>的可用性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7A5674-E255-4019-808B-B18509C09929}"/>
              </a:ext>
            </a:extLst>
          </p:cNvPr>
          <p:cNvSpPr txBox="1"/>
          <p:nvPr/>
        </p:nvSpPr>
        <p:spPr>
          <a:xfrm>
            <a:off x="648469" y="5546663"/>
            <a:ext cx="10729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这是整个特来电技术体系在数据层面的最根本支撑，包括我们的微网、能量云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r>
              <a:rPr lang="zh-CN" altLang="en-US" sz="2400" b="1" dirty="0">
                <a:solidFill>
                  <a:srgbClr val="FF0000"/>
                </a:solidFill>
              </a:rPr>
              <a:t>，海量数据都要从这里走。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AD8C5AF-2876-469E-ADBF-1738FB5B3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949" y="918598"/>
            <a:ext cx="4032448" cy="1386577"/>
          </a:xfrm>
          <a:prstGeom prst="rect">
            <a:avLst/>
          </a:prstGeom>
        </p:spPr>
      </p:pic>
      <p:sp>
        <p:nvSpPr>
          <p:cNvPr id="50" name="Arrow: Right 49">
            <a:extLst>
              <a:ext uri="{FF2B5EF4-FFF2-40B4-BE49-F238E27FC236}">
                <a16:creationId xmlns:a16="http://schemas.microsoft.com/office/drawing/2014/main" id="{AEC7BEFA-CD1A-4B97-B6BF-BCC52B7E7E89}"/>
              </a:ext>
            </a:extLst>
          </p:cNvPr>
          <p:cNvSpPr/>
          <p:nvPr/>
        </p:nvSpPr>
        <p:spPr>
          <a:xfrm>
            <a:off x="4428890" y="2692104"/>
            <a:ext cx="504056" cy="21602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8D8582BF-3A43-4CFE-AC4C-A7CABD656A1B}"/>
              </a:ext>
            </a:extLst>
          </p:cNvPr>
          <p:cNvSpPr/>
          <p:nvPr/>
        </p:nvSpPr>
        <p:spPr>
          <a:xfrm>
            <a:off x="4428890" y="1491415"/>
            <a:ext cx="504056" cy="216024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30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37" grpId="0" animBg="1"/>
      <p:bldP spid="38" grpId="0" animBg="1"/>
      <p:bldP spid="39" grpId="0"/>
      <p:bldP spid="50" grpId="0" animBg="1"/>
      <p:bldP spid="51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5598</TotalTime>
  <Words>2931</Words>
  <Application>Microsoft Office PowerPoint</Application>
  <PresentationFormat>自定义</PresentationFormat>
  <Paragraphs>564</Paragraphs>
  <Slides>42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1" baseType="lpstr">
      <vt:lpstr>Kozuka Gothic Pr6N R</vt:lpstr>
      <vt:lpstr>等线</vt:lpstr>
      <vt:lpstr>黑体</vt:lpstr>
      <vt:lpstr>宋体</vt:lpstr>
      <vt:lpstr>微软雅黑</vt:lpstr>
      <vt:lpstr>Arial</vt:lpstr>
      <vt:lpstr>Calibri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大数据平台– 技术栈</vt:lpstr>
      <vt:lpstr>数据治理--数据量分布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车 - 分析模型</vt:lpstr>
      <vt:lpstr>车 – 分析模型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Windows 用户</cp:lastModifiedBy>
  <cp:revision>326</cp:revision>
  <dcterms:created xsi:type="dcterms:W3CDTF">2016-04-07T08:26:37Z</dcterms:created>
  <dcterms:modified xsi:type="dcterms:W3CDTF">2018-04-08T05:30:49Z</dcterms:modified>
</cp:coreProperties>
</file>